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handoutMasterIdLst>
    <p:handoutMasterId r:id="rId71"/>
  </p:handoutMasterIdLst>
  <p:sldIdLst>
    <p:sldId id="256" r:id="rId2"/>
    <p:sldId id="273" r:id="rId3"/>
    <p:sldId id="289" r:id="rId4"/>
    <p:sldId id="276"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10" r:id="rId23"/>
    <p:sldId id="309" r:id="rId24"/>
    <p:sldId id="311" r:id="rId25"/>
    <p:sldId id="312" r:id="rId26"/>
    <p:sldId id="313" r:id="rId27"/>
    <p:sldId id="307" r:id="rId28"/>
    <p:sldId id="314" r:id="rId29"/>
    <p:sldId id="315" r:id="rId30"/>
    <p:sldId id="316" r:id="rId31"/>
    <p:sldId id="317" r:id="rId32"/>
    <p:sldId id="318" r:id="rId33"/>
    <p:sldId id="319" r:id="rId34"/>
    <p:sldId id="320" r:id="rId35"/>
    <p:sldId id="321" r:id="rId36"/>
    <p:sldId id="308" r:id="rId37"/>
    <p:sldId id="323" r:id="rId38"/>
    <p:sldId id="324" r:id="rId39"/>
    <p:sldId id="325" r:id="rId40"/>
    <p:sldId id="326" r:id="rId41"/>
    <p:sldId id="327" r:id="rId42"/>
    <p:sldId id="322" r:id="rId43"/>
    <p:sldId id="329" r:id="rId44"/>
    <p:sldId id="330" r:id="rId45"/>
    <p:sldId id="328" r:id="rId46"/>
    <p:sldId id="282" r:id="rId47"/>
    <p:sldId id="283" r:id="rId48"/>
    <p:sldId id="281" r:id="rId49"/>
    <p:sldId id="285" r:id="rId50"/>
    <p:sldId id="286" r:id="rId51"/>
    <p:sldId id="287" r:id="rId52"/>
    <p:sldId id="288" r:id="rId53"/>
    <p:sldId id="267" r:id="rId54"/>
    <p:sldId id="275" r:id="rId55"/>
    <p:sldId id="277" r:id="rId56"/>
    <p:sldId id="279" r:id="rId57"/>
    <p:sldId id="280" r:id="rId58"/>
    <p:sldId id="278" r:id="rId59"/>
    <p:sldId id="274" r:id="rId60"/>
    <p:sldId id="268" r:id="rId61"/>
    <p:sldId id="269" r:id="rId62"/>
    <p:sldId id="271" r:id="rId63"/>
    <p:sldId id="258" r:id="rId64"/>
    <p:sldId id="260" r:id="rId65"/>
    <p:sldId id="261" r:id="rId66"/>
    <p:sldId id="262" r:id="rId67"/>
    <p:sldId id="272" r:id="rId68"/>
    <p:sldId id="264" r:id="rId69"/>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E475703-FB0F-4CF3-A2E1-CB66A396DD11}">
          <p14:sldIdLst>
            <p14:sldId id="256"/>
            <p14:sldId id="273"/>
            <p14:sldId id="289"/>
            <p14:sldId id="276"/>
            <p14:sldId id="290"/>
          </p14:sldIdLst>
        </p14:section>
        <p14:section name="Nombres Significativos" id="{D926E47F-9DEE-4313-8A70-616A00F03586}">
          <p14:sldIdLst>
            <p14:sldId id="291"/>
            <p14:sldId id="292"/>
            <p14:sldId id="293"/>
            <p14:sldId id="294"/>
            <p14:sldId id="295"/>
            <p14:sldId id="296"/>
          </p14:sldIdLst>
        </p14:section>
        <p14:section name="Funciones" id="{A15A36E7-239C-4351-AF53-CE999250F305}">
          <p14:sldIdLst>
            <p14:sldId id="297"/>
            <p14:sldId id="298"/>
            <p14:sldId id="299"/>
            <p14:sldId id="300"/>
            <p14:sldId id="301"/>
            <p14:sldId id="302"/>
            <p14:sldId id="303"/>
            <p14:sldId id="304"/>
            <p14:sldId id="305"/>
            <p14:sldId id="306"/>
          </p14:sldIdLst>
        </p14:section>
        <p14:section name="Comentarios" id="{DEC33A0F-ED71-46C1-BC33-216AA686D628}">
          <p14:sldIdLst>
            <p14:sldId id="310"/>
            <p14:sldId id="309"/>
            <p14:sldId id="311"/>
            <p14:sldId id="312"/>
            <p14:sldId id="313"/>
            <p14:sldId id="307"/>
            <p14:sldId id="314"/>
            <p14:sldId id="315"/>
            <p14:sldId id="316"/>
            <p14:sldId id="317"/>
            <p14:sldId id="318"/>
            <p14:sldId id="319"/>
            <p14:sldId id="320"/>
            <p14:sldId id="321"/>
          </p14:sldIdLst>
        </p14:section>
        <p14:section name="Formato" id="{2EC38310-FE22-4CEF-8B28-55C516C7F3B2}">
          <p14:sldIdLst>
            <p14:sldId id="308"/>
            <p14:sldId id="323"/>
            <p14:sldId id="324"/>
            <p14:sldId id="325"/>
            <p14:sldId id="326"/>
            <p14:sldId id="327"/>
            <p14:sldId id="322"/>
            <p14:sldId id="329"/>
            <p14:sldId id="330"/>
          </p14:sldIdLst>
        </p14:section>
        <p14:section name="Objetos y Estructuras de Datos" id="{4072DA17-7C94-4258-8324-C76354427306}">
          <p14:sldIdLst>
            <p14:sldId id="328"/>
          </p14:sldIdLst>
        </p14:section>
        <p14:section name="Sección sin título" id="{21ED358C-5CAB-4AA6-B891-3A29B8F75FA9}">
          <p14:sldIdLst>
            <p14:sldId id="282"/>
            <p14:sldId id="283"/>
            <p14:sldId id="281"/>
            <p14:sldId id="285"/>
            <p14:sldId id="286"/>
            <p14:sldId id="287"/>
            <p14:sldId id="288"/>
            <p14:sldId id="267"/>
            <p14:sldId id="275"/>
            <p14:sldId id="277"/>
            <p14:sldId id="279"/>
            <p14:sldId id="280"/>
            <p14:sldId id="278"/>
            <p14:sldId id="274"/>
            <p14:sldId id="268"/>
            <p14:sldId id="269"/>
            <p14:sldId id="271"/>
            <p14:sldId id="258"/>
            <p14:sldId id="260"/>
            <p14:sldId id="261"/>
            <p14:sldId id="262"/>
            <p14:sldId id="272"/>
            <p14:sldId id="264"/>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howGuides="1">
      <p:cViewPr varScale="1">
        <p:scale>
          <a:sx n="115" d="100"/>
          <a:sy n="115" d="100"/>
        </p:scale>
        <p:origin x="144" y="10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08/02/2023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08/02/2023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173823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34956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10064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352724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1281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01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73549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10876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71848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7745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2298344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53794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97787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17343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9203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413719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593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30883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07350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1695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91444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279634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67430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14470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249605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395410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2378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44620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68268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0143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23137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3726799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4279285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82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3073686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3542241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45</a:t>
            </a:fld>
            <a:endParaRPr lang="es-ES" dirty="0"/>
          </a:p>
        </p:txBody>
      </p:sp>
    </p:spTree>
    <p:extLst>
      <p:ext uri="{BB962C8B-B14F-4D97-AF65-F5344CB8AC3E}">
        <p14:creationId xmlns:p14="http://schemas.microsoft.com/office/powerpoint/2010/main" val="1207946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46</a:t>
            </a:fld>
            <a:endParaRPr lang="es-ES" dirty="0"/>
          </a:p>
        </p:txBody>
      </p:sp>
    </p:spTree>
    <p:extLst>
      <p:ext uri="{BB962C8B-B14F-4D97-AF65-F5344CB8AC3E}">
        <p14:creationId xmlns:p14="http://schemas.microsoft.com/office/powerpoint/2010/main" val="8363385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47</a:t>
            </a:fld>
            <a:endParaRPr lang="es-ES" dirty="0"/>
          </a:p>
        </p:txBody>
      </p:sp>
    </p:spTree>
    <p:extLst>
      <p:ext uri="{BB962C8B-B14F-4D97-AF65-F5344CB8AC3E}">
        <p14:creationId xmlns:p14="http://schemas.microsoft.com/office/powerpoint/2010/main" val="16189237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48</a:t>
            </a:fld>
            <a:endParaRPr lang="es-ES" dirty="0"/>
          </a:p>
        </p:txBody>
      </p:sp>
    </p:spTree>
    <p:extLst>
      <p:ext uri="{BB962C8B-B14F-4D97-AF65-F5344CB8AC3E}">
        <p14:creationId xmlns:p14="http://schemas.microsoft.com/office/powerpoint/2010/main" val="1295458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49</a:t>
            </a:fld>
            <a:endParaRPr lang="es-ES" dirty="0"/>
          </a:p>
        </p:txBody>
      </p:sp>
    </p:spTree>
    <p:extLst>
      <p:ext uri="{BB962C8B-B14F-4D97-AF65-F5344CB8AC3E}">
        <p14:creationId xmlns:p14="http://schemas.microsoft.com/office/powerpoint/2010/main" val="41649350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1264848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50</a:t>
            </a:fld>
            <a:endParaRPr lang="es-ES" dirty="0"/>
          </a:p>
        </p:txBody>
      </p:sp>
    </p:spTree>
    <p:extLst>
      <p:ext uri="{BB962C8B-B14F-4D97-AF65-F5344CB8AC3E}">
        <p14:creationId xmlns:p14="http://schemas.microsoft.com/office/powerpoint/2010/main" val="2563397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51</a:t>
            </a:fld>
            <a:endParaRPr lang="es-ES" dirty="0"/>
          </a:p>
        </p:txBody>
      </p:sp>
    </p:spTree>
    <p:extLst>
      <p:ext uri="{BB962C8B-B14F-4D97-AF65-F5344CB8AC3E}">
        <p14:creationId xmlns:p14="http://schemas.microsoft.com/office/powerpoint/2010/main" val="3883169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52</a:t>
            </a:fld>
            <a:endParaRPr lang="es-ES" dirty="0"/>
          </a:p>
        </p:txBody>
      </p:sp>
    </p:spTree>
    <p:extLst>
      <p:ext uri="{BB962C8B-B14F-4D97-AF65-F5344CB8AC3E}">
        <p14:creationId xmlns:p14="http://schemas.microsoft.com/office/powerpoint/2010/main" val="31945956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53</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54</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55</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56</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57</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58</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59</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34250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60</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61</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62</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63</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64</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65</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66</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67</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68</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94009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135244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5018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08/02/2023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08/02/2023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08/02/2023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08/02/2023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08/02/2023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08/02/2023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08/02/2023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08/02/2023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08/02/2023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08/02/2023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3.png"/><Relationship Id="rId4" Type="http://schemas.openxmlformats.org/officeDocument/2006/relationships/image" Target="../media/image4.jpe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49.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1.jpeg"/></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BUENAS PRACTICAS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Programación Orientada a Objetos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Clases =&gt; Sustantivo</a:t>
            </a:r>
          </a:p>
        </p:txBody>
      </p:sp>
      <p:pic>
        <p:nvPicPr>
          <p:cNvPr id="12" name="Imagen 11">
            <a:extLst>
              <a:ext uri="{FF2B5EF4-FFF2-40B4-BE49-F238E27FC236}">
                <a16:creationId xmlns:a16="http://schemas.microsoft.com/office/drawing/2014/main" id="{53B96E8D-BC91-4F85-8C3C-3F988D284277}"/>
              </a:ext>
            </a:extLst>
          </p:cNvPr>
          <p:cNvPicPr>
            <a:picLocks noChangeAspect="1"/>
          </p:cNvPicPr>
          <p:nvPr/>
        </p:nvPicPr>
        <p:blipFill>
          <a:blip r:embed="rId3"/>
          <a:stretch>
            <a:fillRect/>
          </a:stretch>
        </p:blipFill>
        <p:spPr>
          <a:xfrm>
            <a:off x="1877330" y="620462"/>
            <a:ext cx="2485714" cy="2257143"/>
          </a:xfrm>
          <a:prstGeom prst="rect">
            <a:avLst/>
          </a:prstGeom>
        </p:spPr>
      </p:pic>
      <p:pic>
        <p:nvPicPr>
          <p:cNvPr id="13" name="Imagen 12">
            <a:extLst>
              <a:ext uri="{FF2B5EF4-FFF2-40B4-BE49-F238E27FC236}">
                <a16:creationId xmlns:a16="http://schemas.microsoft.com/office/drawing/2014/main" id="{1091F5CF-E124-4064-9E30-7F1CDD99E915}"/>
              </a:ext>
            </a:extLst>
          </p:cNvPr>
          <p:cNvPicPr>
            <a:picLocks noChangeAspect="1"/>
          </p:cNvPicPr>
          <p:nvPr/>
        </p:nvPicPr>
        <p:blipFill>
          <a:blip r:embed="rId4"/>
          <a:stretch>
            <a:fillRect/>
          </a:stretch>
        </p:blipFill>
        <p:spPr>
          <a:xfrm>
            <a:off x="7966620" y="620688"/>
            <a:ext cx="1742857" cy="2228571"/>
          </a:xfrm>
          <a:prstGeom prst="rect">
            <a:avLst/>
          </a:prstGeom>
        </p:spPr>
      </p:pic>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38" y="252659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33514" y="2583752"/>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5621746" y="1354829"/>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341883" y="3348792"/>
            <a:ext cx="8064897"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Funciones / Métodos =&gt; Verbos Infinitivo (ar, er, ir) + texto</a:t>
            </a:r>
          </a:p>
        </p:txBody>
      </p:sp>
      <p:pic>
        <p:nvPicPr>
          <p:cNvPr id="14" name="Imagen 13">
            <a:extLst>
              <a:ext uri="{FF2B5EF4-FFF2-40B4-BE49-F238E27FC236}">
                <a16:creationId xmlns:a16="http://schemas.microsoft.com/office/drawing/2014/main" id="{671B957F-0F62-451A-885A-00C840854475}"/>
              </a:ext>
            </a:extLst>
          </p:cNvPr>
          <p:cNvPicPr>
            <a:picLocks noChangeAspect="1"/>
          </p:cNvPicPr>
          <p:nvPr/>
        </p:nvPicPr>
        <p:blipFill>
          <a:blip r:embed="rId7"/>
          <a:stretch>
            <a:fillRect/>
          </a:stretch>
        </p:blipFill>
        <p:spPr>
          <a:xfrm>
            <a:off x="1877330" y="3913729"/>
            <a:ext cx="2171429" cy="2323809"/>
          </a:xfrm>
          <a:prstGeom prst="rect">
            <a:avLst/>
          </a:prstGeom>
        </p:spPr>
      </p:pic>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28625" y="594368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621745" y="49374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a:extLst>
              <a:ext uri="{FF2B5EF4-FFF2-40B4-BE49-F238E27FC236}">
                <a16:creationId xmlns:a16="http://schemas.microsoft.com/office/drawing/2014/main" id="{F70D96B9-C6B5-4683-9EE3-E2A60762122C}"/>
              </a:ext>
            </a:extLst>
          </p:cNvPr>
          <p:cNvPicPr>
            <a:picLocks noChangeAspect="1"/>
          </p:cNvPicPr>
          <p:nvPr/>
        </p:nvPicPr>
        <p:blipFill>
          <a:blip r:embed="rId8"/>
          <a:stretch>
            <a:fillRect/>
          </a:stretch>
        </p:blipFill>
        <p:spPr>
          <a:xfrm>
            <a:off x="7870570" y="3933976"/>
            <a:ext cx="3428571" cy="2190476"/>
          </a:xfrm>
          <a:prstGeom prst="rect">
            <a:avLst/>
          </a:prstGeom>
        </p:spPr>
      </p:pic>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431" y="581617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3020CC0-0B15-F3BC-B772-BB0A5C8C6F83}"/>
              </a:ext>
            </a:extLst>
          </p:cNvPr>
          <p:cNvSpPr/>
          <p:nvPr/>
        </p:nvSpPr>
        <p:spPr>
          <a:xfrm>
            <a:off x="5014292" y="5842288"/>
            <a:ext cx="2635678" cy="738664"/>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Debe ser lo suficientemente descriptivo para saber lo QUE HACE la función o método.</a:t>
            </a:r>
            <a:endParaRPr lang="es-ES" sz="1400" dirty="0"/>
          </a:p>
        </p:txBody>
      </p:sp>
    </p:spTree>
    <p:extLst>
      <p:ext uri="{BB962C8B-B14F-4D97-AF65-F5344CB8AC3E}">
        <p14:creationId xmlns:p14="http://schemas.microsoft.com/office/powerpoint/2010/main" val="572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4274A97-2162-04C4-092B-75075F91EE12}"/>
              </a:ext>
            </a:extLst>
          </p:cNvPr>
          <p:cNvPicPr>
            <a:picLocks noChangeAspect="1"/>
          </p:cNvPicPr>
          <p:nvPr/>
        </p:nvPicPr>
        <p:blipFill>
          <a:blip r:embed="rId3"/>
          <a:stretch>
            <a:fillRect/>
          </a:stretch>
        </p:blipFill>
        <p:spPr>
          <a:xfrm>
            <a:off x="7652371" y="4023069"/>
            <a:ext cx="3438095" cy="638095"/>
          </a:xfrm>
          <a:prstGeom prst="rect">
            <a:avLst/>
          </a:prstGeom>
        </p:spPr>
      </p:pic>
      <p:pic>
        <p:nvPicPr>
          <p:cNvPr id="8" name="Imagen 7">
            <a:extLst>
              <a:ext uri="{FF2B5EF4-FFF2-40B4-BE49-F238E27FC236}">
                <a16:creationId xmlns:a16="http://schemas.microsoft.com/office/drawing/2014/main" id="{1A9FF215-3569-7D25-9301-C708ECDF475D}"/>
              </a:ext>
            </a:extLst>
          </p:cNvPr>
          <p:cNvPicPr>
            <a:picLocks noChangeAspect="1"/>
          </p:cNvPicPr>
          <p:nvPr/>
        </p:nvPicPr>
        <p:blipFill>
          <a:blip r:embed="rId4"/>
          <a:stretch>
            <a:fillRect/>
          </a:stretch>
        </p:blipFill>
        <p:spPr>
          <a:xfrm>
            <a:off x="1814298" y="3975630"/>
            <a:ext cx="3200000" cy="733333"/>
          </a:xfrm>
          <a:prstGeom prst="rect">
            <a:avLst/>
          </a:prstGeom>
        </p:spPr>
      </p:pic>
      <p:pic>
        <p:nvPicPr>
          <p:cNvPr id="6" name="Imagen 5">
            <a:extLst>
              <a:ext uri="{FF2B5EF4-FFF2-40B4-BE49-F238E27FC236}">
                <a16:creationId xmlns:a16="http://schemas.microsoft.com/office/drawing/2014/main" id="{D1679CE7-810C-4412-8407-518E880F6523}"/>
              </a:ext>
            </a:extLst>
          </p:cNvPr>
          <p:cNvPicPr>
            <a:picLocks noChangeAspect="1"/>
          </p:cNvPicPr>
          <p:nvPr/>
        </p:nvPicPr>
        <p:blipFill>
          <a:blip r:embed="rId5"/>
          <a:stretch>
            <a:fillRect/>
          </a:stretch>
        </p:blipFill>
        <p:spPr>
          <a:xfrm>
            <a:off x="7335030" y="578401"/>
            <a:ext cx="4046934" cy="2663805"/>
          </a:xfrm>
          <a:prstGeom prst="rect">
            <a:avLst/>
          </a:prstGeom>
        </p:spPr>
      </p:pic>
      <p:pic>
        <p:nvPicPr>
          <p:cNvPr id="4" name="Imagen 3">
            <a:extLst>
              <a:ext uri="{FF2B5EF4-FFF2-40B4-BE49-F238E27FC236}">
                <a16:creationId xmlns:a16="http://schemas.microsoft.com/office/drawing/2014/main" id="{A181A906-90B6-4FF4-9B91-F5DF59768F4E}"/>
              </a:ext>
            </a:extLst>
          </p:cNvPr>
          <p:cNvPicPr>
            <a:picLocks noChangeAspect="1"/>
          </p:cNvPicPr>
          <p:nvPr/>
        </p:nvPicPr>
        <p:blipFill>
          <a:blip r:embed="rId6"/>
          <a:stretch>
            <a:fillRect/>
          </a:stretch>
        </p:blipFill>
        <p:spPr>
          <a:xfrm>
            <a:off x="1706737" y="714347"/>
            <a:ext cx="3523580" cy="252934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Una  palabra por concepto</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463" y="275857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65224" y="2784946"/>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413893" y="3470589"/>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usar nombres de ingeniería</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48014" y="445615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058959" y="42486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2996" y="438679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00F2267-B962-82B1-2DCE-FDECE741A1DD}"/>
              </a:ext>
            </a:extLst>
          </p:cNvPr>
          <p:cNvSpPr txBox="1"/>
          <p:nvPr/>
        </p:nvSpPr>
        <p:spPr>
          <a:xfrm>
            <a:off x="1477609" y="5416346"/>
            <a:ext cx="4464497" cy="1384995"/>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PE" sz="1400"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POSIBLES EXCEPCIONES</a:t>
            </a:r>
          </a:p>
          <a:p>
            <a:pPr marL="285750" indent="-285750" algn="just">
              <a:buFont typeface="Arial" panose="020B0604020202020204" pitchFamily="34" charset="0"/>
              <a:buChar char="•"/>
            </a:pPr>
            <a:r>
              <a:rPr lang="es-ES"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A criterio del equipo de desarrollo, puede exonerar de estas reglas a las interfaces, enumerados u otras estructuras que ameriten, debido a la mejor comprensión del código y costumbres de programación.</a:t>
            </a:r>
          </a:p>
        </p:txBody>
      </p:sp>
      <p:sp>
        <p:nvSpPr>
          <p:cNvPr id="12" name="Flecha: a la derecha 11">
            <a:extLst>
              <a:ext uri="{FF2B5EF4-FFF2-40B4-BE49-F238E27FC236}">
                <a16:creationId xmlns:a16="http://schemas.microsoft.com/office/drawing/2014/main" id="{B2370EDA-FF8C-FBD0-C52D-6BB0C227FB91}"/>
              </a:ext>
            </a:extLst>
          </p:cNvPr>
          <p:cNvSpPr/>
          <p:nvPr/>
        </p:nvSpPr>
        <p:spPr>
          <a:xfrm>
            <a:off x="6314844" y="5896309"/>
            <a:ext cx="874431" cy="27632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3288579E-D333-940F-DA58-C389ECD5997F}"/>
              </a:ext>
            </a:extLst>
          </p:cNvPr>
          <p:cNvPicPr>
            <a:picLocks noChangeAspect="1"/>
          </p:cNvPicPr>
          <p:nvPr/>
        </p:nvPicPr>
        <p:blipFill>
          <a:blip r:embed="rId9"/>
          <a:stretch>
            <a:fillRect/>
          </a:stretch>
        </p:blipFill>
        <p:spPr>
          <a:xfrm>
            <a:off x="7652371" y="5440242"/>
            <a:ext cx="1742857" cy="695238"/>
          </a:xfrm>
          <a:prstGeom prst="rect">
            <a:avLst/>
          </a:prstGeom>
        </p:spPr>
      </p:pic>
      <p:pic>
        <p:nvPicPr>
          <p:cNvPr id="17" name="Imagen 16">
            <a:extLst>
              <a:ext uri="{FF2B5EF4-FFF2-40B4-BE49-F238E27FC236}">
                <a16:creationId xmlns:a16="http://schemas.microsoft.com/office/drawing/2014/main" id="{D79D14E6-4EF7-DD49-FC7D-93AF560D239A}"/>
              </a:ext>
            </a:extLst>
          </p:cNvPr>
          <p:cNvPicPr>
            <a:picLocks noChangeAspect="1"/>
          </p:cNvPicPr>
          <p:nvPr/>
        </p:nvPicPr>
        <p:blipFill>
          <a:blip r:embed="rId10"/>
          <a:stretch>
            <a:fillRect/>
          </a:stretch>
        </p:blipFill>
        <p:spPr>
          <a:xfrm>
            <a:off x="9747631" y="5435742"/>
            <a:ext cx="1171429" cy="1380952"/>
          </a:xfrm>
          <a:prstGeom prst="rect">
            <a:avLst/>
          </a:prstGeom>
        </p:spPr>
      </p:pic>
    </p:spTree>
    <p:extLst>
      <p:ext uri="{BB962C8B-B14F-4D97-AF65-F5344CB8AC3E}">
        <p14:creationId xmlns:p14="http://schemas.microsoft.com/office/powerpoint/2010/main" val="24228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PEQUEÑAS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ser muy extensas</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008" y="19985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1126" y="1876483"/>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esquinas redondeadas 3">
            <a:extLst>
              <a:ext uri="{FF2B5EF4-FFF2-40B4-BE49-F238E27FC236}">
                <a16:creationId xmlns:a16="http://schemas.microsoft.com/office/drawing/2014/main" id="{7BA81E9D-4D58-771C-09C9-5C7F061A249F}"/>
              </a:ext>
            </a:extLst>
          </p:cNvPr>
          <p:cNvSpPr/>
          <p:nvPr/>
        </p:nvSpPr>
        <p:spPr>
          <a:xfrm>
            <a:off x="800698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0AFBACEA-5C46-4A12-29C2-B5E46252AB21}"/>
              </a:ext>
            </a:extLst>
          </p:cNvPr>
          <p:cNvSpPr/>
          <p:nvPr/>
        </p:nvSpPr>
        <p:spPr>
          <a:xfrm>
            <a:off x="809158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7" name="Trapecio 6">
            <a:extLst>
              <a:ext uri="{FF2B5EF4-FFF2-40B4-BE49-F238E27FC236}">
                <a16:creationId xmlns:a16="http://schemas.microsoft.com/office/drawing/2014/main" id="{4E2251B9-0685-AEBA-8944-EEDE7B3E1DC0}"/>
              </a:ext>
            </a:extLst>
          </p:cNvPr>
          <p:cNvSpPr/>
          <p:nvPr/>
        </p:nvSpPr>
        <p:spPr>
          <a:xfrm>
            <a:off x="881590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F61E5B8-1048-829C-C06B-88D797E984BD}"/>
              </a:ext>
            </a:extLst>
          </p:cNvPr>
          <p:cNvSpPr/>
          <p:nvPr/>
        </p:nvSpPr>
        <p:spPr>
          <a:xfrm>
            <a:off x="8398669" y="1044300"/>
            <a:ext cx="1296144" cy="8895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CB90F128-D7BB-F35C-0BCE-24EEE4E0C4C6}"/>
              </a:ext>
            </a:extLst>
          </p:cNvPr>
          <p:cNvSpPr/>
          <p:nvPr/>
        </p:nvSpPr>
        <p:spPr>
          <a:xfrm>
            <a:off x="219652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E2432D42-210D-27BB-5B43-7963E0638FBF}"/>
              </a:ext>
            </a:extLst>
          </p:cNvPr>
          <p:cNvSpPr/>
          <p:nvPr/>
        </p:nvSpPr>
        <p:spPr>
          <a:xfrm>
            <a:off x="228112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8" name="Trapecio 17">
            <a:extLst>
              <a:ext uri="{FF2B5EF4-FFF2-40B4-BE49-F238E27FC236}">
                <a16:creationId xmlns:a16="http://schemas.microsoft.com/office/drawing/2014/main" id="{54E8199B-916C-1216-9E1B-9C520C2D3292}"/>
              </a:ext>
            </a:extLst>
          </p:cNvPr>
          <p:cNvSpPr/>
          <p:nvPr/>
        </p:nvSpPr>
        <p:spPr>
          <a:xfrm>
            <a:off x="300544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828D78C0-B384-61C2-9E54-7483A26696F3}"/>
              </a:ext>
            </a:extLst>
          </p:cNvPr>
          <p:cNvSpPr/>
          <p:nvPr/>
        </p:nvSpPr>
        <p:spPr>
          <a:xfrm>
            <a:off x="2588209" y="1044299"/>
            <a:ext cx="1296144" cy="10619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8" name="Conector recto de flecha 27">
            <a:extLst>
              <a:ext uri="{FF2B5EF4-FFF2-40B4-BE49-F238E27FC236}">
                <a16:creationId xmlns:a16="http://schemas.microsoft.com/office/drawing/2014/main" id="{231EA218-FE15-B9CE-EED2-E5F110197CF2}"/>
              </a:ext>
            </a:extLst>
          </p:cNvPr>
          <p:cNvCxnSpPr/>
          <p:nvPr/>
        </p:nvCxnSpPr>
        <p:spPr>
          <a:xfrm>
            <a:off x="4006180" y="1124744"/>
            <a:ext cx="0" cy="84330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F68DC0CA-B662-45B5-2CBF-9A8F96830876}"/>
              </a:ext>
            </a:extLst>
          </p:cNvPr>
          <p:cNvSpPr txBox="1"/>
          <p:nvPr/>
        </p:nvSpPr>
        <p:spPr>
          <a:xfrm>
            <a:off x="4545883" y="2574596"/>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sp>
        <p:nvSpPr>
          <p:cNvPr id="10" name="CuadroTexto 9">
            <a:extLst>
              <a:ext uri="{FF2B5EF4-FFF2-40B4-BE49-F238E27FC236}">
                <a16:creationId xmlns:a16="http://schemas.microsoft.com/office/drawing/2014/main" id="{83C04204-90EA-F2E4-90D6-AD7D435005C4}"/>
              </a:ext>
            </a:extLst>
          </p:cNvPr>
          <p:cNvSpPr txBox="1"/>
          <p:nvPr/>
        </p:nvSpPr>
        <p:spPr>
          <a:xfrm>
            <a:off x="1572718" y="4599488"/>
            <a:ext cx="8122096" cy="2031325"/>
          </a:xfrm>
          <a:prstGeom prst="rect">
            <a:avLst/>
          </a:prstGeom>
          <a:noFill/>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muchas técnicas sobre métricas de código que puede emplearse. Algunas ya están integradas en los IDE de programación mas populares, otras se agregan como actualizaciones a estos.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uso de estas diversas métricas nos lleva a la misma pregunta,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necesario que el método o función quede como está?</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tengo que dividirlo en 1 o mas método, o en 1 o mas clases.</a:t>
            </a:r>
          </a:p>
        </p:txBody>
      </p:sp>
    </p:spTree>
    <p:extLst>
      <p:ext uri="{BB962C8B-B14F-4D97-AF65-F5344CB8AC3E}">
        <p14:creationId xmlns:p14="http://schemas.microsoft.com/office/powerpoint/2010/main" val="37336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CCA2B5-E217-929C-8FAE-552A20531ED8}"/>
              </a:ext>
            </a:extLst>
          </p:cNvPr>
          <p:cNvPicPr>
            <a:picLocks noChangeAspect="1"/>
          </p:cNvPicPr>
          <p:nvPr/>
        </p:nvPicPr>
        <p:blipFill>
          <a:blip r:embed="rId3"/>
          <a:stretch>
            <a:fillRect/>
          </a:stretch>
        </p:blipFill>
        <p:spPr>
          <a:xfrm>
            <a:off x="1643548" y="692696"/>
            <a:ext cx="4328771" cy="3273926"/>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REGLA DE IDENTACIÓN</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más de 2 niveles de identación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23889" y="2189859"/>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103706" y="205333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470" y="218606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81F50D7D-AA30-AD29-59E2-D1F7AD9FBE43}"/>
              </a:ext>
            </a:extLst>
          </p:cNvPr>
          <p:cNvSpPr txBox="1"/>
          <p:nvPr/>
        </p:nvSpPr>
        <p:spPr>
          <a:xfrm>
            <a:off x="7170932" y="1401234"/>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pic>
        <p:nvPicPr>
          <p:cNvPr id="38" name="Imagen 37">
            <a:extLst>
              <a:ext uri="{FF2B5EF4-FFF2-40B4-BE49-F238E27FC236}">
                <a16:creationId xmlns:a16="http://schemas.microsoft.com/office/drawing/2014/main" id="{F9E763D5-8249-DD77-4DB8-8ADB166CD688}"/>
              </a:ext>
            </a:extLst>
          </p:cNvPr>
          <p:cNvPicPr>
            <a:picLocks noChangeAspect="1"/>
          </p:cNvPicPr>
          <p:nvPr/>
        </p:nvPicPr>
        <p:blipFill>
          <a:blip r:embed="rId6"/>
          <a:stretch>
            <a:fillRect/>
          </a:stretch>
        </p:blipFill>
        <p:spPr>
          <a:xfrm>
            <a:off x="1496284" y="4298299"/>
            <a:ext cx="4117661" cy="2155037"/>
          </a:xfrm>
          <a:prstGeom prst="rect">
            <a:avLst/>
          </a:prstGeom>
        </p:spPr>
      </p:pic>
      <p:pic>
        <p:nvPicPr>
          <p:cNvPr id="40" name="Imagen 39">
            <a:extLst>
              <a:ext uri="{FF2B5EF4-FFF2-40B4-BE49-F238E27FC236}">
                <a16:creationId xmlns:a16="http://schemas.microsoft.com/office/drawing/2014/main" id="{5562E72C-4379-8B68-ED82-0B1D4EE6A578}"/>
              </a:ext>
            </a:extLst>
          </p:cNvPr>
          <p:cNvPicPr>
            <a:picLocks noChangeAspect="1"/>
          </p:cNvPicPr>
          <p:nvPr/>
        </p:nvPicPr>
        <p:blipFill>
          <a:blip r:embed="rId7"/>
          <a:stretch>
            <a:fillRect/>
          </a:stretch>
        </p:blipFill>
        <p:spPr>
          <a:xfrm>
            <a:off x="6093709" y="4298299"/>
            <a:ext cx="5751394" cy="1941186"/>
          </a:xfrm>
          <a:prstGeom prst="rect">
            <a:avLst/>
          </a:prstGeom>
        </p:spPr>
      </p:pic>
      <p:pic>
        <p:nvPicPr>
          <p:cNvPr id="41" name="Picture 6" descr="223,428 imágenes de Incorrecto - Imágenes, fotos y vectores de stock |  Shutterstock">
            <a:extLst>
              <a:ext uri="{FF2B5EF4-FFF2-40B4-BE49-F238E27FC236}">
                <a16:creationId xmlns:a16="http://schemas.microsoft.com/office/drawing/2014/main" id="{29CBEE21-C884-9568-49B4-CD559E3C9B5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826190" y="5716633"/>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Logo de correcto diseño editable">
            <a:extLst>
              <a:ext uri="{FF2B5EF4-FFF2-40B4-BE49-F238E27FC236}">
                <a16:creationId xmlns:a16="http://schemas.microsoft.com/office/drawing/2014/main" id="{61CFF989-84CC-66A4-8542-3D9F5E6F3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576780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5B2E4186-95B8-674A-F87D-A3993D1FEE88}"/>
              </a:ext>
            </a:extLst>
          </p:cNvPr>
          <p:cNvSpPr/>
          <p:nvPr/>
        </p:nvSpPr>
        <p:spPr>
          <a:xfrm>
            <a:off x="5594061" y="4972271"/>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124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E0015FF-BE2F-9C10-B7B6-52ACFFFB921C}"/>
              </a:ext>
            </a:extLst>
          </p:cNvPr>
          <p:cNvPicPr>
            <a:picLocks noChangeAspect="1"/>
          </p:cNvPicPr>
          <p:nvPr/>
        </p:nvPicPr>
        <p:blipFill>
          <a:blip r:embed="rId3"/>
          <a:stretch>
            <a:fillRect/>
          </a:stretch>
        </p:blipFill>
        <p:spPr>
          <a:xfrm>
            <a:off x="6572569" y="1190424"/>
            <a:ext cx="5312115" cy="1065604"/>
          </a:xfrm>
          <a:prstGeom prst="rect">
            <a:avLst/>
          </a:prstGeom>
        </p:spPr>
      </p:pic>
      <p:pic>
        <p:nvPicPr>
          <p:cNvPr id="6" name="Imagen 5">
            <a:extLst>
              <a:ext uri="{FF2B5EF4-FFF2-40B4-BE49-F238E27FC236}">
                <a16:creationId xmlns:a16="http://schemas.microsoft.com/office/drawing/2014/main" id="{AF799AC3-2145-AEB1-D275-82CA507285FB}"/>
              </a:ext>
            </a:extLst>
          </p:cNvPr>
          <p:cNvPicPr>
            <a:picLocks noChangeAspect="1"/>
          </p:cNvPicPr>
          <p:nvPr/>
        </p:nvPicPr>
        <p:blipFill>
          <a:blip r:embed="rId4"/>
          <a:stretch>
            <a:fillRect/>
          </a:stretch>
        </p:blipFill>
        <p:spPr>
          <a:xfrm>
            <a:off x="1387923" y="740913"/>
            <a:ext cx="4910712" cy="232495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RESPONSABILIDAD ÚNICA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Hacer solo una cosa y esa cosa hacerla bien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2204" y="2772011"/>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798987" y="176522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626" y="2080723"/>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FB4111-3141-95C2-A397-5FFFC5127F6D}"/>
              </a:ext>
            </a:extLst>
          </p:cNvPr>
          <p:cNvPicPr>
            <a:picLocks noChangeAspect="1"/>
          </p:cNvPicPr>
          <p:nvPr/>
        </p:nvPicPr>
        <p:blipFill>
          <a:blip r:embed="rId3"/>
          <a:stretch>
            <a:fillRect/>
          </a:stretch>
        </p:blipFill>
        <p:spPr>
          <a:xfrm>
            <a:off x="7155184" y="703150"/>
            <a:ext cx="4703152" cy="4866133"/>
          </a:xfrm>
          <a:prstGeom prst="rect">
            <a:avLst/>
          </a:prstGeom>
        </p:spPr>
      </p:pic>
      <p:pic>
        <p:nvPicPr>
          <p:cNvPr id="6" name="Imagen 5">
            <a:extLst>
              <a:ext uri="{FF2B5EF4-FFF2-40B4-BE49-F238E27FC236}">
                <a16:creationId xmlns:a16="http://schemas.microsoft.com/office/drawing/2014/main" id="{DCCE7832-DD51-602F-A2F8-D15B1FCECCAB}"/>
              </a:ext>
            </a:extLst>
          </p:cNvPr>
          <p:cNvPicPr>
            <a:picLocks noChangeAspect="1"/>
          </p:cNvPicPr>
          <p:nvPr/>
        </p:nvPicPr>
        <p:blipFill>
          <a:blip r:embed="rId4"/>
          <a:stretch>
            <a:fillRect/>
          </a:stretch>
        </p:blipFill>
        <p:spPr>
          <a:xfrm>
            <a:off x="1366455" y="770525"/>
            <a:ext cx="4703152" cy="38884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CASE / SWITCH</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654252" y="4365104"/>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283350" y="2293519"/>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177" y="429309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7164609" y="5684360"/>
            <a:ext cx="354943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idea no es que no se deben utilizarse switch, sino que debemos tener cuidado en su utilización, sobre todo si se repiten en diferentes métodos y clases. </a:t>
            </a:r>
          </a:p>
        </p:txBody>
      </p:sp>
      <p:sp>
        <p:nvSpPr>
          <p:cNvPr id="10" name="CuadroTexto 9">
            <a:extLst>
              <a:ext uri="{FF2B5EF4-FFF2-40B4-BE49-F238E27FC236}">
                <a16:creationId xmlns:a16="http://schemas.microsoft.com/office/drawing/2014/main" id="{480279A7-8B31-840B-24C7-C43816942AE2}"/>
              </a:ext>
            </a:extLst>
          </p:cNvPr>
          <p:cNvSpPr txBox="1"/>
          <p:nvPr/>
        </p:nvSpPr>
        <p:spPr>
          <a:xfrm>
            <a:off x="1361181" y="5107944"/>
            <a:ext cx="3682332" cy="166199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buNone/>
            </a:pPr>
            <a:r>
              <a:rPr lang="es-ES" b="1" dirty="0">
                <a:solidFill>
                  <a:srgbClr val="7030A0"/>
                </a:solidFill>
              </a:rPr>
              <a:t>USO CASE / SWITCH</a:t>
            </a:r>
          </a:p>
          <a:p>
            <a:pPr marL="0" indent="0">
              <a:buNone/>
            </a:pPr>
            <a:r>
              <a:rPr lang="es-ES" dirty="0"/>
              <a:t>El uso frecuente en el código, causa: </a:t>
            </a:r>
          </a:p>
          <a:p>
            <a:endParaRPr lang="es-ES" dirty="0"/>
          </a:p>
          <a:p>
            <a:pPr lvl="1">
              <a:buFont typeface="Courier New" panose="02070309020205020404" pitchFamily="49" charset="0"/>
              <a:buChar char="o"/>
            </a:pPr>
            <a:r>
              <a:rPr lang="es-ES" dirty="0"/>
              <a:t>Repetición de código.</a:t>
            </a:r>
          </a:p>
          <a:p>
            <a:pPr lvl="1">
              <a:buFont typeface="Courier New" panose="02070309020205020404" pitchFamily="49" charset="0"/>
              <a:buChar char="o"/>
            </a:pPr>
            <a:r>
              <a:rPr lang="es-ES" dirty="0"/>
              <a:t>Aumenta la complejidad </a:t>
            </a:r>
          </a:p>
          <a:p>
            <a:pPr lvl="1">
              <a:buFont typeface="Courier New" panose="02070309020205020404" pitchFamily="49" charset="0"/>
              <a:buChar char="o"/>
            </a:pPr>
            <a:r>
              <a:rPr lang="es-ES" dirty="0"/>
              <a:t>Aumenta el número de líneas.</a:t>
            </a:r>
          </a:p>
        </p:txBody>
      </p:sp>
    </p:spTree>
    <p:extLst>
      <p:ext uri="{BB962C8B-B14F-4D97-AF65-F5344CB8AC3E}">
        <p14:creationId xmlns:p14="http://schemas.microsoft.com/office/powerpoint/2010/main" val="25876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81E087E-E340-960D-32EF-4CF2BD1F9654}"/>
              </a:ext>
            </a:extLst>
          </p:cNvPr>
          <p:cNvPicPr>
            <a:picLocks noChangeAspect="1"/>
          </p:cNvPicPr>
          <p:nvPr/>
        </p:nvPicPr>
        <p:blipFill>
          <a:blip r:embed="rId3"/>
          <a:stretch>
            <a:fillRect/>
          </a:stretch>
        </p:blipFill>
        <p:spPr>
          <a:xfrm>
            <a:off x="1633396" y="2698630"/>
            <a:ext cx="5447619" cy="1228571"/>
          </a:xfrm>
          <a:prstGeom prst="rect">
            <a:avLst/>
          </a:prstGeom>
        </p:spPr>
      </p:pic>
      <p:pic>
        <p:nvPicPr>
          <p:cNvPr id="7" name="Imagen 6">
            <a:extLst>
              <a:ext uri="{FF2B5EF4-FFF2-40B4-BE49-F238E27FC236}">
                <a16:creationId xmlns:a16="http://schemas.microsoft.com/office/drawing/2014/main" id="{650F964B-CAA7-C817-9F30-25CAF83A7F2A}"/>
              </a:ext>
            </a:extLst>
          </p:cNvPr>
          <p:cNvPicPr>
            <a:picLocks noChangeAspect="1"/>
          </p:cNvPicPr>
          <p:nvPr/>
        </p:nvPicPr>
        <p:blipFill>
          <a:blip r:embed="rId4"/>
          <a:stretch>
            <a:fillRect/>
          </a:stretch>
        </p:blipFill>
        <p:spPr>
          <a:xfrm>
            <a:off x="1633396" y="765932"/>
            <a:ext cx="5107659" cy="14389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DESCRIPTIVOS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741055" y="1803972"/>
            <a:ext cx="360040" cy="333530"/>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7221196" y="122919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396" y="1097412"/>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8080172" y="828742"/>
            <a:ext cx="362411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SI es obvio que el método AGREGAR se refiere a incluir personas. Por lo tanto, el método AGREGARPERSONA es redundante.</a:t>
            </a:r>
          </a:p>
        </p:txBody>
      </p:sp>
      <p:pic>
        <p:nvPicPr>
          <p:cNvPr id="12" name="Picture 6" descr="223,428 imágenes de Incorrecto - Imágenes, fotos y vectores de stock |  Shutterstock">
            <a:extLst>
              <a:ext uri="{FF2B5EF4-FFF2-40B4-BE49-F238E27FC236}">
                <a16:creationId xmlns:a16="http://schemas.microsoft.com/office/drawing/2014/main" id="{9FE04668-9A10-4E07-77F2-CE9E4BFA55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381015" y="306070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de correcto diseño editable">
            <a:extLst>
              <a:ext uri="{FF2B5EF4-FFF2-40B4-BE49-F238E27FC236}">
                <a16:creationId xmlns:a16="http://schemas.microsoft.com/office/drawing/2014/main" id="{D311CFDE-992F-D14B-44B3-644E59621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779" y="3441856"/>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FD33F4A-9264-4551-03ED-EAD73A293C84}"/>
              </a:ext>
            </a:extLst>
          </p:cNvPr>
          <p:cNvSpPr txBox="1"/>
          <p:nvPr/>
        </p:nvSpPr>
        <p:spPr>
          <a:xfrm>
            <a:off x="1633396" y="4626447"/>
            <a:ext cx="5235617" cy="175432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punto debemos considerar que las funciones y métodos tengan nombres que indiquen sin ambigüedad que es lo que realizan o hacen. </a:t>
            </a:r>
          </a:p>
          <a:p>
            <a:endParaRPr lang="es-ES" dirty="0"/>
          </a:p>
          <a:p>
            <a:r>
              <a:rPr lang="es-ES" dirty="0"/>
              <a:t>Esto de acuerdo también con el nombre de la clase donde se ubican.</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7226078" y="321297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3D761AC8-9344-3893-B3DE-F5FE8CB38043}"/>
              </a:ext>
            </a:extLst>
          </p:cNvPr>
          <p:cNvSpPr txBox="1"/>
          <p:nvPr/>
        </p:nvSpPr>
        <p:spPr>
          <a:xfrm>
            <a:off x="8086918" y="2846552"/>
            <a:ext cx="362411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NO es obvio que se desea incluir con el método ESCRIBIR, por lo tanto es ambiguo. Por otro lado, el método ESCRIBIRATRIBUTO si especifica que se va a incluir lo cual es correcto.</a:t>
            </a:r>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80172" y="828742"/>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ya es obvio que agregar se refiere a personas. Por lo tanto, el método AGREGARPERSONA es redundante.</a:t>
            </a:r>
          </a:p>
        </p:txBody>
      </p:sp>
    </p:spTree>
    <p:extLst>
      <p:ext uri="{BB962C8B-B14F-4D97-AF65-F5344CB8AC3E}">
        <p14:creationId xmlns:p14="http://schemas.microsoft.com/office/powerpoint/2010/main" val="3361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ARGUMENTOS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argumentos es lo ideal</a:t>
            </a:r>
          </a:p>
        </p:txBody>
      </p:sp>
      <p:sp>
        <p:nvSpPr>
          <p:cNvPr id="25" name="Flecha: a la derecha 24">
            <a:extLst>
              <a:ext uri="{FF2B5EF4-FFF2-40B4-BE49-F238E27FC236}">
                <a16:creationId xmlns:a16="http://schemas.microsoft.com/office/drawing/2014/main" id="{25E537B0-A823-4864-84D4-140ACA8AF8CE}"/>
              </a:ext>
            </a:extLst>
          </p:cNvPr>
          <p:cNvSpPr/>
          <p:nvPr/>
        </p:nvSpPr>
        <p:spPr>
          <a:xfrm>
            <a:off x="6139593" y="83751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139593" y="497776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7520746" y="40437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la función o método recibe muchos argumentos, se debe evaluar si dichos argumentos están relacionados y pueden pasarse como parte de un objeto.</a:t>
            </a:r>
          </a:p>
        </p:txBody>
      </p:sp>
      <p:pic>
        <p:nvPicPr>
          <p:cNvPr id="6" name="Imagen 5">
            <a:extLst>
              <a:ext uri="{FF2B5EF4-FFF2-40B4-BE49-F238E27FC236}">
                <a16:creationId xmlns:a16="http://schemas.microsoft.com/office/drawing/2014/main" id="{A12847A6-D35D-325F-1740-BF29955DC9F6}"/>
              </a:ext>
            </a:extLst>
          </p:cNvPr>
          <p:cNvPicPr>
            <a:picLocks noChangeAspect="1"/>
          </p:cNvPicPr>
          <p:nvPr/>
        </p:nvPicPr>
        <p:blipFill>
          <a:blip r:embed="rId3"/>
          <a:stretch>
            <a:fillRect/>
          </a:stretch>
        </p:blipFill>
        <p:spPr>
          <a:xfrm>
            <a:off x="7031725" y="837512"/>
            <a:ext cx="3980952" cy="295238"/>
          </a:xfrm>
          <a:prstGeom prst="rect">
            <a:avLst/>
          </a:prstGeom>
        </p:spPr>
      </p:pic>
      <p:sp>
        <p:nvSpPr>
          <p:cNvPr id="8" name="CuadroTexto 7">
            <a:extLst>
              <a:ext uri="{FF2B5EF4-FFF2-40B4-BE49-F238E27FC236}">
                <a16:creationId xmlns:a16="http://schemas.microsoft.com/office/drawing/2014/main" id="{D0A46948-D6EE-9A05-CFFD-DD956B8A4A41}"/>
              </a:ext>
            </a:extLst>
          </p:cNvPr>
          <p:cNvSpPr txBox="1"/>
          <p:nvPr/>
        </p:nvSpPr>
        <p:spPr>
          <a:xfrm>
            <a:off x="1578690" y="757276"/>
            <a:ext cx="4465979"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Sin Argumentos</a:t>
            </a:r>
            <a:r>
              <a:rPr lang="es-ES" dirty="0"/>
              <a:t>. Es lo mas recomendable. </a:t>
            </a:r>
          </a:p>
        </p:txBody>
      </p:sp>
      <p:sp>
        <p:nvSpPr>
          <p:cNvPr id="10" name="CuadroTexto 9">
            <a:extLst>
              <a:ext uri="{FF2B5EF4-FFF2-40B4-BE49-F238E27FC236}">
                <a16:creationId xmlns:a16="http://schemas.microsoft.com/office/drawing/2014/main" id="{D11E496A-D4EF-4C3D-0674-B2C205AE7E5C}"/>
              </a:ext>
            </a:extLst>
          </p:cNvPr>
          <p:cNvSpPr txBox="1"/>
          <p:nvPr/>
        </p:nvSpPr>
        <p:spPr>
          <a:xfrm>
            <a:off x="1578690" y="1338963"/>
            <a:ext cx="4238229" cy="215443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1 Argumentos</a:t>
            </a:r>
            <a:r>
              <a:rPr lang="es-ES" dirty="0"/>
              <a:t>. Solamente para lo siguiente:</a:t>
            </a:r>
          </a:p>
          <a:p>
            <a:endParaRPr lang="es-ES" dirty="0"/>
          </a:p>
          <a:p>
            <a:pPr lvl="1">
              <a:buFont typeface="Courier New" panose="02070309020205020404" pitchFamily="49" charset="0"/>
              <a:buChar char="o"/>
            </a:pPr>
            <a:r>
              <a:rPr lang="es-ES" dirty="0"/>
              <a:t> Hacer Pregunta</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Hacer una Transformación (Comando)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Realizar un Evento</a:t>
            </a:r>
          </a:p>
        </p:txBody>
      </p:sp>
      <p:pic>
        <p:nvPicPr>
          <p:cNvPr id="20" name="Imagen 19">
            <a:extLst>
              <a:ext uri="{FF2B5EF4-FFF2-40B4-BE49-F238E27FC236}">
                <a16:creationId xmlns:a16="http://schemas.microsoft.com/office/drawing/2014/main" id="{C09AF458-7832-29EF-623C-60FB7535B2DD}"/>
              </a:ext>
            </a:extLst>
          </p:cNvPr>
          <p:cNvPicPr>
            <a:picLocks noChangeAspect="1"/>
          </p:cNvPicPr>
          <p:nvPr/>
        </p:nvPicPr>
        <p:blipFill rotWithShape="1">
          <a:blip r:embed="rId4"/>
          <a:srcRect l="2378" t="-20890" r="-1" b="-1"/>
          <a:stretch/>
        </p:blipFill>
        <p:spPr>
          <a:xfrm>
            <a:off x="7081570" y="2140290"/>
            <a:ext cx="2668353" cy="276323"/>
          </a:xfrm>
          <a:prstGeom prst="rect">
            <a:avLst/>
          </a:prstGeom>
        </p:spPr>
      </p:pic>
      <p:sp>
        <p:nvSpPr>
          <p:cNvPr id="21" name="Flecha: a la derecha 20">
            <a:extLst>
              <a:ext uri="{FF2B5EF4-FFF2-40B4-BE49-F238E27FC236}">
                <a16:creationId xmlns:a16="http://schemas.microsoft.com/office/drawing/2014/main" id="{BB195EBC-32DA-BEF2-FB54-18CB69379D65}"/>
              </a:ext>
            </a:extLst>
          </p:cNvPr>
          <p:cNvSpPr/>
          <p:nvPr/>
        </p:nvSpPr>
        <p:spPr>
          <a:xfrm>
            <a:off x="6148540" y="219504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2E52BE48-000E-A937-E494-4DA3CFECF3CB}"/>
              </a:ext>
            </a:extLst>
          </p:cNvPr>
          <p:cNvSpPr/>
          <p:nvPr/>
        </p:nvSpPr>
        <p:spPr>
          <a:xfrm>
            <a:off x="6139593" y="268475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90C1F9EE-8B8B-46B7-F7F6-14EBA52455C8}"/>
              </a:ext>
            </a:extLst>
          </p:cNvPr>
          <p:cNvSpPr/>
          <p:nvPr/>
        </p:nvSpPr>
        <p:spPr>
          <a:xfrm>
            <a:off x="6148540" y="316933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8" name="Imagen 27">
            <a:extLst>
              <a:ext uri="{FF2B5EF4-FFF2-40B4-BE49-F238E27FC236}">
                <a16:creationId xmlns:a16="http://schemas.microsoft.com/office/drawing/2014/main" id="{4E42E2C5-A1B8-7FC4-038E-A7559ECD99FF}"/>
              </a:ext>
            </a:extLst>
          </p:cNvPr>
          <p:cNvPicPr>
            <a:picLocks noChangeAspect="1"/>
          </p:cNvPicPr>
          <p:nvPr/>
        </p:nvPicPr>
        <p:blipFill>
          <a:blip r:embed="rId5"/>
          <a:stretch>
            <a:fillRect/>
          </a:stretch>
        </p:blipFill>
        <p:spPr>
          <a:xfrm>
            <a:off x="7063675" y="2659696"/>
            <a:ext cx="3723809" cy="276190"/>
          </a:xfrm>
          <a:prstGeom prst="rect">
            <a:avLst/>
          </a:prstGeom>
        </p:spPr>
      </p:pic>
      <p:pic>
        <p:nvPicPr>
          <p:cNvPr id="30" name="Imagen 29">
            <a:extLst>
              <a:ext uri="{FF2B5EF4-FFF2-40B4-BE49-F238E27FC236}">
                <a16:creationId xmlns:a16="http://schemas.microsoft.com/office/drawing/2014/main" id="{F896A9E4-367E-148F-E03A-4DF875B3834B}"/>
              </a:ext>
            </a:extLst>
          </p:cNvPr>
          <p:cNvPicPr>
            <a:picLocks noChangeAspect="1"/>
          </p:cNvPicPr>
          <p:nvPr/>
        </p:nvPicPr>
        <p:blipFill>
          <a:blip r:embed="rId6"/>
          <a:stretch>
            <a:fillRect/>
          </a:stretch>
        </p:blipFill>
        <p:spPr>
          <a:xfrm>
            <a:off x="7063675" y="3228147"/>
            <a:ext cx="4114286" cy="219048"/>
          </a:xfrm>
          <a:prstGeom prst="rect">
            <a:avLst/>
          </a:prstGeom>
        </p:spPr>
      </p:pic>
      <p:sp>
        <p:nvSpPr>
          <p:cNvPr id="31" name="CuadroTexto 30">
            <a:extLst>
              <a:ext uri="{FF2B5EF4-FFF2-40B4-BE49-F238E27FC236}">
                <a16:creationId xmlns:a16="http://schemas.microsoft.com/office/drawing/2014/main" id="{8FA35960-E3F3-71E3-5411-7760039FA4B8}"/>
              </a:ext>
            </a:extLst>
          </p:cNvPr>
          <p:cNvSpPr txBox="1"/>
          <p:nvPr/>
        </p:nvSpPr>
        <p:spPr>
          <a:xfrm>
            <a:off x="1632493" y="3660991"/>
            <a:ext cx="4465979" cy="320087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2 o más Argumentos</a:t>
            </a:r>
            <a:r>
              <a:rPr lang="es-ES" dirty="0"/>
              <a:t>. No es recomendable y se pide evaluar si es necesario tener tantos argumentos, pues puede tener los siguientes problemas:</a:t>
            </a:r>
          </a:p>
          <a:p>
            <a:endParaRPr lang="es-ES" dirty="0"/>
          </a:p>
          <a:p>
            <a:pPr lvl="1">
              <a:buFont typeface="Courier New" panose="02070309020205020404" pitchFamily="49" charset="0"/>
              <a:buChar char="o"/>
            </a:pPr>
            <a:r>
              <a:rPr lang="es-ES" dirty="0"/>
              <a:t>Confundir el orden de los valores de los parámetros en el uso de la función o método.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Aumento de la complejidad pues se entendería que se tiene varias responsabilidades.</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7520746" y="5604989"/>
            <a:ext cx="3456384"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si no se da el caso antes mencionado, evaluar si es necesario crear otro método u objeto.</a:t>
            </a:r>
          </a:p>
        </p:txBody>
      </p:sp>
    </p:spTree>
    <p:extLst>
      <p:ext uri="{BB962C8B-B14F-4D97-AF65-F5344CB8AC3E}">
        <p14:creationId xmlns:p14="http://schemas.microsoft.com/office/powerpoint/2010/main" val="4174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1F1BA18-8E75-D0DC-89E0-8B0EF08BDE4B}"/>
              </a:ext>
            </a:extLst>
          </p:cNvPr>
          <p:cNvPicPr>
            <a:picLocks noChangeAspect="1"/>
          </p:cNvPicPr>
          <p:nvPr/>
        </p:nvPicPr>
        <p:blipFill>
          <a:blip r:embed="rId3"/>
          <a:stretch>
            <a:fillRect/>
          </a:stretch>
        </p:blipFill>
        <p:spPr>
          <a:xfrm>
            <a:off x="1725220" y="703651"/>
            <a:ext cx="5338855" cy="257056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EFECTOS SECUNDARIOS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Ejecuta acciones adicionales</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93129" y="2127092"/>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caso que deba quedar como esta, se recomienda que las acciones adicionales pasen formar parte del nombre para que sea mas claro el objetivo para el cual se ha construido.</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8093129" y="727066"/>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principio se debe evaluar, si la función o método queda tal como está o es necesario, crear métodos u objetos adicionales..</a:t>
            </a:r>
          </a:p>
        </p:txBody>
      </p:sp>
    </p:spTree>
    <p:extLst>
      <p:ext uri="{BB962C8B-B14F-4D97-AF65-F5344CB8AC3E}">
        <p14:creationId xmlns:p14="http://schemas.microsoft.com/office/powerpoint/2010/main" val="2898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EXCEPCIONES SI, ESTATUS NO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8104004" y="30926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 recomendable que no se genere retorno del estado o estatus de una operación realizada por una función o método sino es a través de EXCEPCIONES.</a:t>
            </a:r>
          </a:p>
        </p:txBody>
      </p:sp>
      <p:pic>
        <p:nvPicPr>
          <p:cNvPr id="6" name="Imagen 5">
            <a:extLst>
              <a:ext uri="{FF2B5EF4-FFF2-40B4-BE49-F238E27FC236}">
                <a16:creationId xmlns:a16="http://schemas.microsoft.com/office/drawing/2014/main" id="{43953FA8-368A-E69F-B85B-EED027BA089C}"/>
              </a:ext>
            </a:extLst>
          </p:cNvPr>
          <p:cNvPicPr>
            <a:picLocks noChangeAspect="1"/>
          </p:cNvPicPr>
          <p:nvPr/>
        </p:nvPicPr>
        <p:blipFill>
          <a:blip r:embed="rId3"/>
          <a:stretch>
            <a:fillRect/>
          </a:stretch>
        </p:blipFill>
        <p:spPr>
          <a:xfrm>
            <a:off x="1773932" y="811290"/>
            <a:ext cx="3384376" cy="884359"/>
          </a:xfrm>
          <a:prstGeom prst="rect">
            <a:avLst/>
          </a:prstGeom>
        </p:spPr>
      </p:pic>
      <p:pic>
        <p:nvPicPr>
          <p:cNvPr id="11" name="Imagen 10">
            <a:extLst>
              <a:ext uri="{FF2B5EF4-FFF2-40B4-BE49-F238E27FC236}">
                <a16:creationId xmlns:a16="http://schemas.microsoft.com/office/drawing/2014/main" id="{344EAD8C-70D7-BEEF-A655-69601B0201A3}"/>
              </a:ext>
            </a:extLst>
          </p:cNvPr>
          <p:cNvPicPr>
            <a:picLocks noChangeAspect="1"/>
          </p:cNvPicPr>
          <p:nvPr/>
        </p:nvPicPr>
        <p:blipFill>
          <a:blip r:embed="rId4"/>
          <a:stretch>
            <a:fillRect/>
          </a:stretch>
        </p:blipFill>
        <p:spPr>
          <a:xfrm>
            <a:off x="1731208" y="2426817"/>
            <a:ext cx="4638095" cy="2980952"/>
          </a:xfrm>
          <a:prstGeom prst="rect">
            <a:avLst/>
          </a:prstGeom>
        </p:spPr>
      </p:pic>
      <p:pic>
        <p:nvPicPr>
          <p:cNvPr id="13" name="Imagen 12">
            <a:extLst>
              <a:ext uri="{FF2B5EF4-FFF2-40B4-BE49-F238E27FC236}">
                <a16:creationId xmlns:a16="http://schemas.microsoft.com/office/drawing/2014/main" id="{BF6FF7EF-5F26-3D71-DCEE-B17A3A515242}"/>
              </a:ext>
            </a:extLst>
          </p:cNvPr>
          <p:cNvPicPr>
            <a:picLocks noChangeAspect="1"/>
          </p:cNvPicPr>
          <p:nvPr/>
        </p:nvPicPr>
        <p:blipFill>
          <a:blip r:embed="rId5"/>
          <a:stretch>
            <a:fillRect/>
          </a:stretch>
        </p:blipFill>
        <p:spPr>
          <a:xfrm>
            <a:off x="8254652" y="711132"/>
            <a:ext cx="2971429" cy="1866667"/>
          </a:xfrm>
          <a:prstGeom prst="rect">
            <a:avLst/>
          </a:prstGeom>
        </p:spPr>
      </p:pic>
    </p:spTree>
    <p:extLst>
      <p:ext uri="{BB962C8B-B14F-4D97-AF65-F5344CB8AC3E}">
        <p14:creationId xmlns:p14="http://schemas.microsoft.com/office/powerpoint/2010/main" val="42626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548680"/>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117749" y="1166842"/>
            <a:ext cx="9721080" cy="4801314"/>
          </a:xfrm>
          <a:prstGeom prst="rect">
            <a:avLst/>
          </a:prstGeom>
          <a:noFill/>
        </p:spPr>
        <p:txBody>
          <a:bodyPr wrap="square" rtlCol="0">
            <a:spAutoFit/>
          </a:bodyPr>
          <a:lstStyle/>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LIMPIO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CARACTERÍSTICAS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NOMBRES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FUNCIONES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COMENTARIOS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IDENTACIÓN</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MANEJO DE ERRORES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ESTRUCTURAS </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TEST UNITARIOS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INTERFAZ / CLASES ABSTRACTAS</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SOLID</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RESPONSABILIDAD UNICA</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ABIERTO / CERRADO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SUSTITUCIÓN DE LISKOV</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SEGREGACIÓN DE INTERFAZ</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INVERSIÓN DE DEPENDENCIA</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KISS</a:t>
            </a:r>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MANEJAR ERRORES YA ES UNA COSA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590356" y="178461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1CBF23EF-B810-6F12-31EA-AB83AE539AEF}"/>
              </a:ext>
            </a:extLst>
          </p:cNvPr>
          <p:cNvPicPr>
            <a:picLocks noChangeAspect="1"/>
          </p:cNvPicPr>
          <p:nvPr/>
        </p:nvPicPr>
        <p:blipFill>
          <a:blip r:embed="rId3"/>
          <a:stretch>
            <a:fillRect/>
          </a:stretch>
        </p:blipFill>
        <p:spPr>
          <a:xfrm>
            <a:off x="1701924" y="717976"/>
            <a:ext cx="3823349" cy="2409599"/>
          </a:xfrm>
          <a:prstGeom prst="rect">
            <a:avLst/>
          </a:prstGeom>
        </p:spPr>
      </p:pic>
    </p:spTree>
    <p:extLst>
      <p:ext uri="{BB962C8B-B14F-4D97-AF65-F5344CB8AC3E}">
        <p14:creationId xmlns:p14="http://schemas.microsoft.com/office/powerpoint/2010/main" val="413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SEPARACIÓN PREGUNTA - COMANDO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316363" y="95466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7015505" y="426116"/>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PREGUNTA, solamente se debe devolver la respuesta y no realizar ninguna otra acción, menos ejecutar algún comando.</a:t>
            </a:r>
          </a:p>
        </p:txBody>
      </p:sp>
      <p:pic>
        <p:nvPicPr>
          <p:cNvPr id="4" name="Imagen 3">
            <a:extLst>
              <a:ext uri="{FF2B5EF4-FFF2-40B4-BE49-F238E27FC236}">
                <a16:creationId xmlns:a16="http://schemas.microsoft.com/office/drawing/2014/main" id="{07C8CCB0-A1A2-67C9-5494-219241B88DEA}"/>
              </a:ext>
            </a:extLst>
          </p:cNvPr>
          <p:cNvPicPr>
            <a:picLocks noChangeAspect="1"/>
          </p:cNvPicPr>
          <p:nvPr/>
        </p:nvPicPr>
        <p:blipFill rotWithShape="1">
          <a:blip r:embed="rId3"/>
          <a:srcRect l="2378" t="-20890" r="-1" b="-1"/>
          <a:stretch/>
        </p:blipFill>
        <p:spPr>
          <a:xfrm>
            <a:off x="1822506" y="949675"/>
            <a:ext cx="2668353" cy="276323"/>
          </a:xfrm>
          <a:prstGeom prst="rect">
            <a:avLst/>
          </a:prstGeom>
        </p:spPr>
      </p:pic>
      <p:sp>
        <p:nvSpPr>
          <p:cNvPr id="6" name="Flecha: a la derecha 5">
            <a:extLst>
              <a:ext uri="{FF2B5EF4-FFF2-40B4-BE49-F238E27FC236}">
                <a16:creationId xmlns:a16="http://schemas.microsoft.com/office/drawing/2014/main" id="{43BF1DA3-AC23-3E47-D325-D4D4DE2B147C}"/>
              </a:ext>
            </a:extLst>
          </p:cNvPr>
          <p:cNvSpPr/>
          <p:nvPr/>
        </p:nvSpPr>
        <p:spPr>
          <a:xfrm>
            <a:off x="5287312" y="260584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a:extLst>
              <a:ext uri="{FF2B5EF4-FFF2-40B4-BE49-F238E27FC236}">
                <a16:creationId xmlns:a16="http://schemas.microsoft.com/office/drawing/2014/main" id="{67E548F3-2536-753E-1C7C-FCF1AA2BF69E}"/>
              </a:ext>
            </a:extLst>
          </p:cNvPr>
          <p:cNvPicPr>
            <a:picLocks noChangeAspect="1"/>
          </p:cNvPicPr>
          <p:nvPr/>
        </p:nvPicPr>
        <p:blipFill>
          <a:blip r:embed="rId4"/>
          <a:stretch>
            <a:fillRect/>
          </a:stretch>
        </p:blipFill>
        <p:spPr>
          <a:xfrm>
            <a:off x="1780207" y="2477299"/>
            <a:ext cx="1561905" cy="276190"/>
          </a:xfrm>
          <a:prstGeom prst="rect">
            <a:avLst/>
          </a:prstGeom>
        </p:spPr>
      </p:pic>
      <p:sp>
        <p:nvSpPr>
          <p:cNvPr id="13" name="CuadroTexto 12">
            <a:extLst>
              <a:ext uri="{FF2B5EF4-FFF2-40B4-BE49-F238E27FC236}">
                <a16:creationId xmlns:a16="http://schemas.microsoft.com/office/drawing/2014/main" id="{C4EEF836-2171-DAF3-9345-41D976B8CA94}"/>
              </a:ext>
            </a:extLst>
          </p:cNvPr>
          <p:cNvSpPr txBox="1"/>
          <p:nvPr/>
        </p:nvSpPr>
        <p:spPr>
          <a:xfrm>
            <a:off x="1701924" y="589590"/>
            <a:ext cx="1030188"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Pregunta</a:t>
            </a:r>
            <a:endParaRPr lang="es-PE" dirty="0"/>
          </a:p>
        </p:txBody>
      </p:sp>
      <p:sp>
        <p:nvSpPr>
          <p:cNvPr id="14" name="CuadroTexto 13">
            <a:extLst>
              <a:ext uri="{FF2B5EF4-FFF2-40B4-BE49-F238E27FC236}">
                <a16:creationId xmlns:a16="http://schemas.microsoft.com/office/drawing/2014/main" id="{C36691EF-35D6-2092-2FA1-B2E682D85230}"/>
              </a:ext>
            </a:extLst>
          </p:cNvPr>
          <p:cNvSpPr txBox="1"/>
          <p:nvPr/>
        </p:nvSpPr>
        <p:spPr>
          <a:xfrm>
            <a:off x="1686912" y="2113587"/>
            <a:ext cx="1224136"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a:t>
            </a:r>
            <a:endParaRPr lang="es-PE" dirty="0"/>
          </a:p>
        </p:txBody>
      </p:sp>
      <p:sp>
        <p:nvSpPr>
          <p:cNvPr id="17" name="CuadroTexto 16">
            <a:extLst>
              <a:ext uri="{FF2B5EF4-FFF2-40B4-BE49-F238E27FC236}">
                <a16:creationId xmlns:a16="http://schemas.microsoft.com/office/drawing/2014/main" id="{18E54F4E-BE0B-41FC-0B3B-81741A4009E7}"/>
              </a:ext>
            </a:extLst>
          </p:cNvPr>
          <p:cNvSpPr txBox="1"/>
          <p:nvPr/>
        </p:nvSpPr>
        <p:spPr>
          <a:xfrm>
            <a:off x="6971068" y="2113587"/>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Tree>
    <p:extLst>
      <p:ext uri="{BB962C8B-B14F-4D97-AF65-F5344CB8AC3E}">
        <p14:creationId xmlns:p14="http://schemas.microsoft.com/office/powerpoint/2010/main" val="42725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INFORMATIVOS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4112A606-2A93-4135-9757-64FC0167252B}"/>
              </a:ext>
            </a:extLst>
          </p:cNvPr>
          <p:cNvPicPr>
            <a:picLocks noChangeAspect="1"/>
          </p:cNvPicPr>
          <p:nvPr/>
        </p:nvPicPr>
        <p:blipFill>
          <a:blip r:embed="rId4"/>
          <a:stretch>
            <a:fillRect/>
          </a:stretch>
        </p:blipFill>
        <p:spPr>
          <a:xfrm>
            <a:off x="1629916" y="719075"/>
            <a:ext cx="4248472" cy="426138"/>
          </a:xfrm>
          <a:prstGeom prst="rect">
            <a:avLst/>
          </a:prstGeom>
        </p:spPr>
      </p:pic>
      <p:pic>
        <p:nvPicPr>
          <p:cNvPr id="8" name="Imagen 7">
            <a:extLst>
              <a:ext uri="{FF2B5EF4-FFF2-40B4-BE49-F238E27FC236}">
                <a16:creationId xmlns:a16="http://schemas.microsoft.com/office/drawing/2014/main" id="{CDEA283F-4C00-49DA-AA0D-BCD37E4A1F65}"/>
              </a:ext>
            </a:extLst>
          </p:cNvPr>
          <p:cNvPicPr>
            <a:picLocks noChangeAspect="1"/>
          </p:cNvPicPr>
          <p:nvPr/>
        </p:nvPicPr>
        <p:blipFill>
          <a:blip r:embed="rId5"/>
          <a:stretch>
            <a:fillRect/>
          </a:stretch>
        </p:blipFill>
        <p:spPr>
          <a:xfrm>
            <a:off x="1596217" y="1627525"/>
            <a:ext cx="4809524" cy="1142857"/>
          </a:xfrm>
          <a:prstGeom prst="rect">
            <a:avLst/>
          </a:prstGeom>
        </p:spPr>
      </p:pic>
      <p:pic>
        <p:nvPicPr>
          <p:cNvPr id="9" name="Imagen 8">
            <a:extLst>
              <a:ext uri="{FF2B5EF4-FFF2-40B4-BE49-F238E27FC236}">
                <a16:creationId xmlns:a16="http://schemas.microsoft.com/office/drawing/2014/main" id="{6F1F7980-954A-45BA-B53A-0177598B04EE}"/>
              </a:ext>
            </a:extLst>
          </p:cNvPr>
          <p:cNvPicPr>
            <a:picLocks noChangeAspect="1"/>
          </p:cNvPicPr>
          <p:nvPr/>
        </p:nvPicPr>
        <p:blipFill>
          <a:blip r:embed="rId6"/>
          <a:stretch>
            <a:fillRect/>
          </a:stretch>
        </p:blipFill>
        <p:spPr>
          <a:xfrm>
            <a:off x="1625572" y="3104442"/>
            <a:ext cx="5904656" cy="442158"/>
          </a:xfrm>
          <a:prstGeom prst="rect">
            <a:avLst/>
          </a:prstGeom>
        </p:spPr>
      </p:pic>
    </p:spTree>
    <p:extLst>
      <p:ext uri="{BB962C8B-B14F-4D97-AF65-F5344CB8AC3E}">
        <p14:creationId xmlns:p14="http://schemas.microsoft.com/office/powerpoint/2010/main" val="2967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LEGALES O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3641E9EA-1039-4580-8E63-322A1942426D}"/>
              </a:ext>
            </a:extLst>
          </p:cNvPr>
          <p:cNvPicPr>
            <a:picLocks noChangeAspect="1"/>
          </p:cNvPicPr>
          <p:nvPr/>
        </p:nvPicPr>
        <p:blipFill>
          <a:blip r:embed="rId4"/>
          <a:stretch>
            <a:fillRect/>
          </a:stretch>
        </p:blipFill>
        <p:spPr>
          <a:xfrm>
            <a:off x="1629916" y="745077"/>
            <a:ext cx="5076190" cy="2238095"/>
          </a:xfrm>
          <a:prstGeom prst="rect">
            <a:avLst/>
          </a:prstGeom>
        </p:spPr>
      </p:pic>
      <p:pic>
        <p:nvPicPr>
          <p:cNvPr id="7" name="Imagen 6">
            <a:extLst>
              <a:ext uri="{FF2B5EF4-FFF2-40B4-BE49-F238E27FC236}">
                <a16:creationId xmlns:a16="http://schemas.microsoft.com/office/drawing/2014/main" id="{684BCA63-3661-4866-8233-A13C525F1015}"/>
              </a:ext>
            </a:extLst>
          </p:cNvPr>
          <p:cNvPicPr>
            <a:picLocks noChangeAspect="1"/>
          </p:cNvPicPr>
          <p:nvPr/>
        </p:nvPicPr>
        <p:blipFill>
          <a:blip r:embed="rId5"/>
          <a:stretch>
            <a:fillRect/>
          </a:stretch>
        </p:blipFill>
        <p:spPr>
          <a:xfrm>
            <a:off x="1629916" y="3356992"/>
            <a:ext cx="5914286" cy="1504762"/>
          </a:xfrm>
          <a:prstGeom prst="rect">
            <a:avLst/>
          </a:prstGeom>
        </p:spPr>
      </p:pic>
    </p:spTree>
    <p:extLst>
      <p:ext uri="{BB962C8B-B14F-4D97-AF65-F5344CB8AC3E}">
        <p14:creationId xmlns:p14="http://schemas.microsoft.com/office/powerpoint/2010/main" val="3244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PARA EXPLICAR INTENCIONES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004405D0-70E3-44E4-97CC-0784EBF2264D}"/>
              </a:ext>
            </a:extLst>
          </p:cNvPr>
          <p:cNvPicPr>
            <a:picLocks noChangeAspect="1"/>
          </p:cNvPicPr>
          <p:nvPr/>
        </p:nvPicPr>
        <p:blipFill>
          <a:blip r:embed="rId4"/>
          <a:stretch>
            <a:fillRect/>
          </a:stretch>
        </p:blipFill>
        <p:spPr>
          <a:xfrm>
            <a:off x="1779659" y="620688"/>
            <a:ext cx="7128792" cy="402708"/>
          </a:xfrm>
          <a:prstGeom prst="rect">
            <a:avLst/>
          </a:prstGeom>
        </p:spPr>
      </p:pic>
      <p:pic>
        <p:nvPicPr>
          <p:cNvPr id="4" name="Imagen 3">
            <a:extLst>
              <a:ext uri="{FF2B5EF4-FFF2-40B4-BE49-F238E27FC236}">
                <a16:creationId xmlns:a16="http://schemas.microsoft.com/office/drawing/2014/main" id="{688389FE-B633-4814-9A9E-4DAB2035C918}"/>
              </a:ext>
            </a:extLst>
          </p:cNvPr>
          <p:cNvPicPr>
            <a:picLocks noChangeAspect="1"/>
          </p:cNvPicPr>
          <p:nvPr/>
        </p:nvPicPr>
        <p:blipFill>
          <a:blip r:embed="rId5"/>
          <a:stretch>
            <a:fillRect/>
          </a:stretch>
        </p:blipFill>
        <p:spPr>
          <a:xfrm>
            <a:off x="1769936" y="1927274"/>
            <a:ext cx="4746801" cy="2747264"/>
          </a:xfrm>
          <a:prstGeom prst="rect">
            <a:avLst/>
          </a:prstGeom>
        </p:spPr>
      </p:pic>
    </p:spTree>
    <p:extLst>
      <p:ext uri="{BB962C8B-B14F-4D97-AF65-F5344CB8AC3E}">
        <p14:creationId xmlns:p14="http://schemas.microsoft.com/office/powerpoint/2010/main" val="101619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ADVERTENCIAS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5098392E-68E4-49BA-B524-F5B85082BE6C}"/>
              </a:ext>
            </a:extLst>
          </p:cNvPr>
          <p:cNvPicPr>
            <a:picLocks noChangeAspect="1"/>
          </p:cNvPicPr>
          <p:nvPr/>
        </p:nvPicPr>
        <p:blipFill rotWithShape="1">
          <a:blip r:embed="rId4"/>
          <a:srcRect l="360" r="-1" b="3316"/>
          <a:stretch/>
        </p:blipFill>
        <p:spPr>
          <a:xfrm>
            <a:off x="1763070" y="831009"/>
            <a:ext cx="3944222" cy="569603"/>
          </a:xfrm>
          <a:prstGeom prst="rect">
            <a:avLst/>
          </a:prstGeom>
        </p:spPr>
      </p:pic>
      <p:pic>
        <p:nvPicPr>
          <p:cNvPr id="6" name="Imagen 5">
            <a:extLst>
              <a:ext uri="{FF2B5EF4-FFF2-40B4-BE49-F238E27FC236}">
                <a16:creationId xmlns:a16="http://schemas.microsoft.com/office/drawing/2014/main" id="{FC76D910-4167-4138-83F3-70AA5680B220}"/>
              </a:ext>
            </a:extLst>
          </p:cNvPr>
          <p:cNvPicPr>
            <a:picLocks noChangeAspect="1"/>
          </p:cNvPicPr>
          <p:nvPr/>
        </p:nvPicPr>
        <p:blipFill>
          <a:blip r:embed="rId5"/>
          <a:stretch>
            <a:fillRect/>
          </a:stretch>
        </p:blipFill>
        <p:spPr>
          <a:xfrm>
            <a:off x="6094412" y="2611248"/>
            <a:ext cx="5533333" cy="1085714"/>
          </a:xfrm>
          <a:prstGeom prst="rect">
            <a:avLst/>
          </a:prstGeom>
        </p:spPr>
      </p:pic>
      <p:pic>
        <p:nvPicPr>
          <p:cNvPr id="7" name="Imagen 6">
            <a:extLst>
              <a:ext uri="{FF2B5EF4-FFF2-40B4-BE49-F238E27FC236}">
                <a16:creationId xmlns:a16="http://schemas.microsoft.com/office/drawing/2014/main" id="{9E1217A4-F9A0-4CBB-8435-5510B6D57B16}"/>
              </a:ext>
            </a:extLst>
          </p:cNvPr>
          <p:cNvPicPr>
            <a:picLocks noChangeAspect="1"/>
          </p:cNvPicPr>
          <p:nvPr/>
        </p:nvPicPr>
        <p:blipFill>
          <a:blip r:embed="rId6"/>
          <a:stretch>
            <a:fillRect/>
          </a:stretch>
        </p:blipFill>
        <p:spPr>
          <a:xfrm>
            <a:off x="1718465" y="5410375"/>
            <a:ext cx="6790476" cy="980952"/>
          </a:xfrm>
          <a:prstGeom prst="rect">
            <a:avLst/>
          </a:prstGeom>
        </p:spPr>
      </p:pic>
      <p:pic>
        <p:nvPicPr>
          <p:cNvPr id="3074" name="Picture 2" descr="Cuál es la mejor manera de comentar un código profesionalmente? - Quora">
            <a:extLst>
              <a:ext uri="{FF2B5EF4-FFF2-40B4-BE49-F238E27FC236}">
                <a16:creationId xmlns:a16="http://schemas.microsoft.com/office/drawing/2014/main" id="{81FB25AB-257F-4679-A742-C641C22C5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070" y="2084194"/>
            <a:ext cx="335063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Acciones pendientes de realizar en código</a:t>
            </a: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5236690F-E4F2-435F-AF76-621FA2DEDAA9}"/>
              </a:ext>
            </a:extLst>
          </p:cNvPr>
          <p:cNvPicPr>
            <a:picLocks noChangeAspect="1"/>
          </p:cNvPicPr>
          <p:nvPr/>
        </p:nvPicPr>
        <p:blipFill>
          <a:blip r:embed="rId4"/>
          <a:stretch>
            <a:fillRect/>
          </a:stretch>
        </p:blipFill>
        <p:spPr>
          <a:xfrm>
            <a:off x="1557908" y="836712"/>
            <a:ext cx="4032448" cy="1327757"/>
          </a:xfrm>
          <a:prstGeom prst="rect">
            <a:avLst/>
          </a:prstGeom>
        </p:spPr>
      </p:pic>
      <p:sp>
        <p:nvSpPr>
          <p:cNvPr id="11" name="Flecha: curvada hacia la izquierda 10">
            <a:extLst>
              <a:ext uri="{FF2B5EF4-FFF2-40B4-BE49-F238E27FC236}">
                <a16:creationId xmlns:a16="http://schemas.microsoft.com/office/drawing/2014/main" id="{9CE7E70D-E5AD-46F5-99C3-549D1BB48EA1}"/>
              </a:ext>
            </a:extLst>
          </p:cNvPr>
          <p:cNvSpPr/>
          <p:nvPr/>
        </p:nvSpPr>
        <p:spPr>
          <a:xfrm rot="19970228">
            <a:off x="6274434" y="1035885"/>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026" name="Picture 2" descr="To-Do Lists with Eclipse Tasks View | MCU on Eclipse">
            <a:extLst>
              <a:ext uri="{FF2B5EF4-FFF2-40B4-BE49-F238E27FC236}">
                <a16:creationId xmlns:a16="http://schemas.microsoft.com/office/drawing/2014/main" id="{064DC6FE-0848-4D6B-9917-AA1987C09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924" y="4286180"/>
            <a:ext cx="8456759" cy="2455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 the Task List - Visual Studio (Windows) | Microsoft Learn">
            <a:extLst>
              <a:ext uri="{FF2B5EF4-FFF2-40B4-BE49-F238E27FC236}">
                <a16:creationId xmlns:a16="http://schemas.microsoft.com/office/drawing/2014/main" id="{7772BD7F-E6B9-4798-969A-373B2E789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56" y="2336065"/>
            <a:ext cx="4872303" cy="16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2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SUSTITUYE EL MAL CÓDIGO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pic>
        <p:nvPicPr>
          <p:cNvPr id="7" name="Imagen 6">
            <a:extLst>
              <a:ext uri="{FF2B5EF4-FFF2-40B4-BE49-F238E27FC236}">
                <a16:creationId xmlns:a16="http://schemas.microsoft.com/office/drawing/2014/main" id="{7E7AC20C-7278-46E2-999A-3A899A9B3D26}"/>
              </a:ext>
            </a:extLst>
          </p:cNvPr>
          <p:cNvPicPr>
            <a:picLocks noChangeAspect="1"/>
          </p:cNvPicPr>
          <p:nvPr/>
        </p:nvPicPr>
        <p:blipFill>
          <a:blip r:embed="rId3"/>
          <a:stretch>
            <a:fillRect/>
          </a:stretch>
        </p:blipFill>
        <p:spPr>
          <a:xfrm>
            <a:off x="1529812" y="725709"/>
            <a:ext cx="4608512" cy="1350265"/>
          </a:xfrm>
          <a:prstGeom prst="rect">
            <a:avLst/>
          </a:prstGeom>
        </p:spPr>
      </p:pic>
      <p:pic>
        <p:nvPicPr>
          <p:cNvPr id="8" name="Imagen 7">
            <a:extLst>
              <a:ext uri="{FF2B5EF4-FFF2-40B4-BE49-F238E27FC236}">
                <a16:creationId xmlns:a16="http://schemas.microsoft.com/office/drawing/2014/main" id="{B02815B8-8DEC-46B3-BE93-01A6A4B3CBF2}"/>
              </a:ext>
            </a:extLst>
          </p:cNvPr>
          <p:cNvPicPr>
            <a:picLocks noChangeAspect="1"/>
          </p:cNvPicPr>
          <p:nvPr/>
        </p:nvPicPr>
        <p:blipFill rotWithShape="1">
          <a:blip r:embed="rId4"/>
          <a:srcRect r="73709" b="59550"/>
          <a:stretch/>
        </p:blipFill>
        <p:spPr>
          <a:xfrm>
            <a:off x="4410177" y="2959372"/>
            <a:ext cx="2188291" cy="1112140"/>
          </a:xfrm>
          <a:prstGeom prst="rect">
            <a:avLst/>
          </a:prstGeom>
        </p:spPr>
      </p:pic>
      <p:pic>
        <p:nvPicPr>
          <p:cNvPr id="18" name="Imagen 17">
            <a:extLst>
              <a:ext uri="{FF2B5EF4-FFF2-40B4-BE49-F238E27FC236}">
                <a16:creationId xmlns:a16="http://schemas.microsoft.com/office/drawing/2014/main" id="{34648CE1-8AD5-4B34-8024-10F3E93877AA}"/>
              </a:ext>
            </a:extLst>
          </p:cNvPr>
          <p:cNvPicPr>
            <a:picLocks noChangeAspect="1"/>
          </p:cNvPicPr>
          <p:nvPr/>
        </p:nvPicPr>
        <p:blipFill rotWithShape="1">
          <a:blip r:embed="rId4"/>
          <a:srcRect t="45049"/>
          <a:stretch/>
        </p:blipFill>
        <p:spPr>
          <a:xfrm>
            <a:off x="4410177" y="4148112"/>
            <a:ext cx="7254183" cy="1316750"/>
          </a:xfrm>
          <a:prstGeom prst="rect">
            <a:avLst/>
          </a:prstGeom>
        </p:spPr>
      </p:pic>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6706915" y="162267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989956" y="1809150"/>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7258136" y="566330"/>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sp>
        <p:nvSpPr>
          <p:cNvPr id="15" name="CuadroTexto 14">
            <a:extLst>
              <a:ext uri="{FF2B5EF4-FFF2-40B4-BE49-F238E27FC236}">
                <a16:creationId xmlns:a16="http://schemas.microsoft.com/office/drawing/2014/main" id="{405086B6-CB1F-4128-89FA-0D8045254F53}"/>
              </a:ext>
            </a:extLst>
          </p:cNvPr>
          <p:cNvSpPr txBox="1"/>
          <p:nvPr/>
        </p:nvSpPr>
        <p:spPr>
          <a:xfrm>
            <a:off x="7889693" y="2351782"/>
            <a:ext cx="328340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Evitar que el uso de comentarios sea para compensar nuestra incapacidad de expresarnos correctamente en el código.</a:t>
            </a:r>
          </a:p>
        </p:txBody>
      </p:sp>
    </p:spTree>
    <p:extLst>
      <p:ext uri="{BB962C8B-B14F-4D97-AF65-F5344CB8AC3E}">
        <p14:creationId xmlns:p14="http://schemas.microsoft.com/office/powerpoint/2010/main" val="25002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CONFUSOS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7728764" y="884156"/>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5093418" y="1258147"/>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5"/>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938969" y="4735263"/>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pic>
        <p:nvPicPr>
          <p:cNvPr id="4" name="Imagen 3">
            <a:extLst>
              <a:ext uri="{FF2B5EF4-FFF2-40B4-BE49-F238E27FC236}">
                <a16:creationId xmlns:a16="http://schemas.microsoft.com/office/drawing/2014/main" id="{5C574DDC-4F28-468A-BA26-97753FC13F1D}"/>
              </a:ext>
            </a:extLst>
          </p:cNvPr>
          <p:cNvPicPr>
            <a:picLocks noChangeAspect="1"/>
          </p:cNvPicPr>
          <p:nvPr/>
        </p:nvPicPr>
        <p:blipFill>
          <a:blip r:embed="rId6"/>
          <a:stretch>
            <a:fillRect/>
          </a:stretch>
        </p:blipFill>
        <p:spPr>
          <a:xfrm>
            <a:off x="1701924" y="689550"/>
            <a:ext cx="4897014" cy="544113"/>
          </a:xfrm>
          <a:prstGeom prst="rect">
            <a:avLst/>
          </a:prstGeom>
        </p:spPr>
      </p:pic>
    </p:spTree>
    <p:extLst>
      <p:ext uri="{BB962C8B-B14F-4D97-AF65-F5344CB8AC3E}">
        <p14:creationId xmlns:p14="http://schemas.microsoft.com/office/powerpoint/2010/main" val="30753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9F942A-C53B-46A6-8FF1-C50549141F50}"/>
              </a:ext>
            </a:extLst>
          </p:cNvPr>
          <p:cNvPicPr>
            <a:picLocks noChangeAspect="1"/>
          </p:cNvPicPr>
          <p:nvPr/>
        </p:nvPicPr>
        <p:blipFill rotWithShape="1">
          <a:blip r:embed="rId3"/>
          <a:srcRect t="10038"/>
          <a:stretch/>
        </p:blipFill>
        <p:spPr>
          <a:xfrm>
            <a:off x="7431252" y="940733"/>
            <a:ext cx="2757958" cy="1400907"/>
          </a:xfrm>
          <a:prstGeom prst="rect">
            <a:avLst/>
          </a:prstGeom>
        </p:spPr>
      </p:pic>
      <p:pic>
        <p:nvPicPr>
          <p:cNvPr id="6" name="Imagen 5">
            <a:extLst>
              <a:ext uri="{FF2B5EF4-FFF2-40B4-BE49-F238E27FC236}">
                <a16:creationId xmlns:a16="http://schemas.microsoft.com/office/drawing/2014/main" id="{6B583010-8166-43AA-A08B-890B8B812267}"/>
              </a:ext>
            </a:extLst>
          </p:cNvPr>
          <p:cNvPicPr>
            <a:picLocks noChangeAspect="1"/>
          </p:cNvPicPr>
          <p:nvPr/>
        </p:nvPicPr>
        <p:blipFill>
          <a:blip r:embed="rId4"/>
          <a:stretch>
            <a:fillRect/>
          </a:stretch>
        </p:blipFill>
        <p:spPr>
          <a:xfrm>
            <a:off x="1714945" y="745421"/>
            <a:ext cx="3172953" cy="17915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REDUNDANTES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81893" y="2139696"/>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485" y="2035088"/>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4345769" y="3121640"/>
            <a:ext cx="429799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estos casos, los comentarios no aportan valor a la clase, propiedad y/o método, pues nos dicen lo mismo que nosotros por nuestra cuenta, podemos leer en el código.</a:t>
            </a:r>
          </a:p>
        </p:txBody>
      </p:sp>
      <p:sp>
        <p:nvSpPr>
          <p:cNvPr id="15" name="Flecha: a la derecha 14">
            <a:extLst>
              <a:ext uri="{FF2B5EF4-FFF2-40B4-BE49-F238E27FC236}">
                <a16:creationId xmlns:a16="http://schemas.microsoft.com/office/drawing/2014/main" id="{70243AEF-033C-484A-A7B4-B840B2D897B0}"/>
              </a:ext>
            </a:extLst>
          </p:cNvPr>
          <p:cNvSpPr/>
          <p:nvPr/>
        </p:nvSpPr>
        <p:spPr>
          <a:xfrm>
            <a:off x="6097779" y="1503024"/>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987A258-BAFA-48E9-A277-09B5D854C728}"/>
              </a:ext>
            </a:extLst>
          </p:cNvPr>
          <p:cNvPicPr>
            <a:picLocks noChangeAspect="1"/>
          </p:cNvPicPr>
          <p:nvPr/>
        </p:nvPicPr>
        <p:blipFill>
          <a:blip r:embed="rId8"/>
          <a:stretch>
            <a:fillRect/>
          </a:stretch>
        </p:blipFill>
        <p:spPr>
          <a:xfrm>
            <a:off x="1555759" y="4651305"/>
            <a:ext cx="4462016" cy="1493195"/>
          </a:xfrm>
          <a:prstGeom prst="rect">
            <a:avLst/>
          </a:prstGeom>
        </p:spPr>
      </p:pic>
      <p:pic>
        <p:nvPicPr>
          <p:cNvPr id="22" name="Imagen 21">
            <a:extLst>
              <a:ext uri="{FF2B5EF4-FFF2-40B4-BE49-F238E27FC236}">
                <a16:creationId xmlns:a16="http://schemas.microsoft.com/office/drawing/2014/main" id="{94BDFE21-1179-4F85-B2A6-06DC42667398}"/>
              </a:ext>
            </a:extLst>
          </p:cNvPr>
          <p:cNvPicPr>
            <a:picLocks noChangeAspect="1"/>
          </p:cNvPicPr>
          <p:nvPr/>
        </p:nvPicPr>
        <p:blipFill rotWithShape="1">
          <a:blip r:embed="rId8"/>
          <a:srcRect t="39512"/>
          <a:stretch/>
        </p:blipFill>
        <p:spPr>
          <a:xfrm>
            <a:off x="7249020" y="4986845"/>
            <a:ext cx="4462016" cy="903201"/>
          </a:xfrm>
          <a:prstGeom prst="rect">
            <a:avLst/>
          </a:prstGeom>
        </p:spPr>
      </p:pic>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261764" y="1628800"/>
            <a:ext cx="9721080" cy="1477328"/>
          </a:xfrm>
          <a:prstGeom prst="rect">
            <a:avLst/>
          </a:prstGeom>
          <a:noFill/>
        </p:spPr>
        <p:txBody>
          <a:bodyPr wrap="square" rtlCol="0">
            <a:spAutoFit/>
          </a:bodyPr>
          <a:lstStyle/>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DRY</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YAGNI</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REFACTORIZACIÓN</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MAL OLIENTE (CODE SMELL)</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MUERTO</a:t>
            </a:r>
          </a:p>
        </p:txBody>
      </p:sp>
    </p:spTree>
    <p:extLst>
      <p:ext uri="{BB962C8B-B14F-4D97-AF65-F5344CB8AC3E}">
        <p14:creationId xmlns:p14="http://schemas.microsoft.com/office/powerpoint/2010/main" val="37648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5789EFE-CB02-40E2-8D44-61ACDCD9AA58}"/>
              </a:ext>
            </a:extLst>
          </p:cNvPr>
          <p:cNvPicPr>
            <a:picLocks noChangeAspect="1"/>
          </p:cNvPicPr>
          <p:nvPr/>
        </p:nvPicPr>
        <p:blipFill>
          <a:blip r:embed="rId3"/>
          <a:stretch>
            <a:fillRect/>
          </a:stretch>
        </p:blipFill>
        <p:spPr>
          <a:xfrm>
            <a:off x="1399849" y="943436"/>
            <a:ext cx="5094917" cy="504064"/>
          </a:xfrm>
          <a:prstGeom prst="rect">
            <a:avLst/>
          </a:prstGeom>
        </p:spPr>
      </p:pic>
      <p:pic>
        <p:nvPicPr>
          <p:cNvPr id="9" name="Imagen 8">
            <a:extLst>
              <a:ext uri="{FF2B5EF4-FFF2-40B4-BE49-F238E27FC236}">
                <a16:creationId xmlns:a16="http://schemas.microsoft.com/office/drawing/2014/main" id="{3B071EC9-2423-4E5C-AB4D-B64D9B490677}"/>
              </a:ext>
            </a:extLst>
          </p:cNvPr>
          <p:cNvPicPr>
            <a:picLocks noChangeAspect="1"/>
          </p:cNvPicPr>
          <p:nvPr/>
        </p:nvPicPr>
        <p:blipFill>
          <a:blip r:embed="rId4"/>
          <a:stretch>
            <a:fillRect/>
          </a:stretch>
        </p:blipFill>
        <p:spPr>
          <a:xfrm>
            <a:off x="6645822" y="2409036"/>
            <a:ext cx="5094917" cy="48523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ENGAÑOSO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1213262" y="2696371"/>
            <a:ext cx="430722" cy="3990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083" y="1208775"/>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2687611" y="1838493"/>
            <a:ext cx="3816424" cy="280076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Inicialmente, el comentario esta bien definido y era correcto. </a:t>
            </a:r>
          </a:p>
          <a:p>
            <a:endParaRPr lang="es-ES" dirty="0"/>
          </a:p>
          <a:p>
            <a:r>
              <a:rPr lang="es-ES" dirty="0"/>
              <a:t>Pero luego a raíz del paso del tiempo y cambios en el negocio, se dieron mejoras en la aplicación.</a:t>
            </a:r>
          </a:p>
          <a:p>
            <a:endParaRPr lang="es-ES" dirty="0"/>
          </a:p>
          <a:p>
            <a:r>
              <a:rPr lang="es-ES" dirty="0"/>
              <a:t>Estas mejoras se hicieron en el código, pero no se actualizaron los comentarios al respecto, lo cual genera comentarios engañosos.</a:t>
            </a:r>
          </a:p>
        </p:txBody>
      </p:sp>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izquierda 25">
            <a:extLst>
              <a:ext uri="{FF2B5EF4-FFF2-40B4-BE49-F238E27FC236}">
                <a16:creationId xmlns:a16="http://schemas.microsoft.com/office/drawing/2014/main" id="{6FA59E30-A5F4-416C-9553-2D8CB2D0F8CB}"/>
              </a:ext>
            </a:extLst>
          </p:cNvPr>
          <p:cNvSpPr/>
          <p:nvPr/>
        </p:nvSpPr>
        <p:spPr>
          <a:xfrm rot="18866732">
            <a:off x="7236231" y="741600"/>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7" name="CuadroTexto 26">
            <a:extLst>
              <a:ext uri="{FF2B5EF4-FFF2-40B4-BE49-F238E27FC236}">
                <a16:creationId xmlns:a16="http://schemas.microsoft.com/office/drawing/2014/main" id="{86F44978-66A2-4833-BC81-BC1AAF224A29}"/>
              </a:ext>
            </a:extLst>
          </p:cNvPr>
          <p:cNvSpPr txBox="1"/>
          <p:nvPr/>
        </p:nvSpPr>
        <p:spPr>
          <a:xfrm>
            <a:off x="1342292" y="665958"/>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0</a:t>
            </a:r>
          </a:p>
        </p:txBody>
      </p:sp>
      <p:sp>
        <p:nvSpPr>
          <p:cNvPr id="28" name="CuadroTexto 27">
            <a:extLst>
              <a:ext uri="{FF2B5EF4-FFF2-40B4-BE49-F238E27FC236}">
                <a16:creationId xmlns:a16="http://schemas.microsoft.com/office/drawing/2014/main" id="{5C874215-A7BE-4230-B108-C91843E23285}"/>
              </a:ext>
            </a:extLst>
          </p:cNvPr>
          <p:cNvSpPr txBox="1"/>
          <p:nvPr/>
        </p:nvSpPr>
        <p:spPr>
          <a:xfrm>
            <a:off x="6638111" y="2039704"/>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1</a:t>
            </a:r>
          </a:p>
        </p:txBody>
      </p:sp>
    </p:spTree>
    <p:extLst>
      <p:ext uri="{BB962C8B-B14F-4D97-AF65-F5344CB8AC3E}">
        <p14:creationId xmlns:p14="http://schemas.microsoft.com/office/powerpoint/2010/main" val="8269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OBLIGATORIOS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22" name="Imagen 21">
            <a:extLst>
              <a:ext uri="{FF2B5EF4-FFF2-40B4-BE49-F238E27FC236}">
                <a16:creationId xmlns:a16="http://schemas.microsoft.com/office/drawing/2014/main" id="{55C2FE54-6A1A-494D-B45F-32316783890F}"/>
              </a:ext>
            </a:extLst>
          </p:cNvPr>
          <p:cNvPicPr>
            <a:picLocks noChangeAspect="1"/>
          </p:cNvPicPr>
          <p:nvPr/>
        </p:nvPicPr>
        <p:blipFill>
          <a:blip r:embed="rId4"/>
          <a:stretch>
            <a:fillRect/>
          </a:stretch>
        </p:blipFill>
        <p:spPr>
          <a:xfrm>
            <a:off x="1773932" y="992759"/>
            <a:ext cx="2644573" cy="1493195"/>
          </a:xfrm>
          <a:prstGeom prst="rect">
            <a:avLst/>
          </a:prstGeom>
        </p:spPr>
      </p:pic>
      <p:pic>
        <p:nvPicPr>
          <p:cNvPr id="30" name="Imagen 29">
            <a:extLst>
              <a:ext uri="{FF2B5EF4-FFF2-40B4-BE49-F238E27FC236}">
                <a16:creationId xmlns:a16="http://schemas.microsoft.com/office/drawing/2014/main" id="{5AD5DFF7-BCCE-43BE-9219-E6C766331F8F}"/>
              </a:ext>
            </a:extLst>
          </p:cNvPr>
          <p:cNvPicPr>
            <a:picLocks noChangeAspect="1"/>
          </p:cNvPicPr>
          <p:nvPr/>
        </p:nvPicPr>
        <p:blipFill>
          <a:blip r:embed="rId5"/>
          <a:stretch>
            <a:fillRect/>
          </a:stretch>
        </p:blipFill>
        <p:spPr>
          <a:xfrm>
            <a:off x="1472238" y="3081043"/>
            <a:ext cx="4462015" cy="1493195"/>
          </a:xfrm>
          <a:prstGeom prst="rect">
            <a:avLst/>
          </a:prstGeom>
        </p:spPr>
      </p:pic>
      <p:pic>
        <p:nvPicPr>
          <p:cNvPr id="2052" name="Picture 4" descr="Excel: Comprende el código de una macro con comentarios - RedUSERS">
            <a:extLst>
              <a:ext uri="{FF2B5EF4-FFF2-40B4-BE49-F238E27FC236}">
                <a16:creationId xmlns:a16="http://schemas.microsoft.com/office/drawing/2014/main" id="{79CEA1AE-4573-455F-9BC1-5012D29AC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385" y="4609697"/>
            <a:ext cx="3614616" cy="1987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figuración - ¿Cómo cambiar el color de los comentarios en vscode? -  Stack Overflow en español">
            <a:extLst>
              <a:ext uri="{FF2B5EF4-FFF2-40B4-BE49-F238E27FC236}">
                <a16:creationId xmlns:a16="http://schemas.microsoft.com/office/drawing/2014/main" id="{138A126B-DDCD-46C7-B279-14C886EE0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1" t="16599" b="17712"/>
          <a:stretch/>
        </p:blipFill>
        <p:spPr bwMode="auto">
          <a:xfrm>
            <a:off x="6088258" y="260648"/>
            <a:ext cx="4437349" cy="33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p 5 Alternatives To GitHub">
            <a:extLst>
              <a:ext uri="{FF2B5EF4-FFF2-40B4-BE49-F238E27FC236}">
                <a16:creationId xmlns:a16="http://schemas.microsoft.com/office/drawing/2014/main" id="{02364345-7AB2-4C31-94ED-F112BF71E8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34704" r="3604" b="34375"/>
          <a:stretch/>
        </p:blipFill>
        <p:spPr bwMode="auto">
          <a:xfrm>
            <a:off x="8873505" y="4180430"/>
            <a:ext cx="2406787" cy="495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269876" y="119265"/>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 BITACORA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4"/>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515842" y="5403864"/>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existen estos tipos de comentarios es por la pobre gestión en manejo de las versiones del código fuente.</a:t>
            </a:r>
          </a:p>
        </p:txBody>
      </p:sp>
      <p:pic>
        <p:nvPicPr>
          <p:cNvPr id="4" name="Imagen 3">
            <a:extLst>
              <a:ext uri="{FF2B5EF4-FFF2-40B4-BE49-F238E27FC236}">
                <a16:creationId xmlns:a16="http://schemas.microsoft.com/office/drawing/2014/main" id="{4CDB2C53-863B-483E-87C9-B41FEE893B8C}"/>
              </a:ext>
            </a:extLst>
          </p:cNvPr>
          <p:cNvPicPr>
            <a:picLocks noChangeAspect="1"/>
          </p:cNvPicPr>
          <p:nvPr/>
        </p:nvPicPr>
        <p:blipFill rotWithShape="1">
          <a:blip r:embed="rId5"/>
          <a:srcRect/>
          <a:stretch/>
        </p:blipFill>
        <p:spPr>
          <a:xfrm>
            <a:off x="1485900" y="488597"/>
            <a:ext cx="5853029" cy="4320480"/>
          </a:xfrm>
          <a:prstGeom prst="rect">
            <a:avLst/>
          </a:prstGeom>
          <a:ln>
            <a:solidFill>
              <a:schemeClr val="tx2"/>
            </a:solidFill>
          </a:ln>
        </p:spPr>
      </p:pic>
      <p:pic>
        <p:nvPicPr>
          <p:cNvPr id="13" name="Picture 6" descr="223,428 imágenes de Incorrecto - Imágenes, fotos y vectores de stock |  Shutterstock">
            <a:extLst>
              <a:ext uri="{FF2B5EF4-FFF2-40B4-BE49-F238E27FC236}">
                <a16:creationId xmlns:a16="http://schemas.microsoft.com/office/drawing/2014/main" id="{3C924C11-A69A-477D-80C8-A5B81699D2A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59056" y="4564285"/>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de correcto diseño editable">
            <a:extLst>
              <a:ext uri="{FF2B5EF4-FFF2-40B4-BE49-F238E27FC236}">
                <a16:creationId xmlns:a16="http://schemas.microsoft.com/office/drawing/2014/main" id="{C33BDA79-FC7C-4B10-A838-0D0D3480F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7512" y="4413653"/>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é es Git?">
            <a:extLst>
              <a:ext uri="{FF2B5EF4-FFF2-40B4-BE49-F238E27FC236}">
                <a16:creationId xmlns:a16="http://schemas.microsoft.com/office/drawing/2014/main" id="{32998A8C-ADDE-4265-B36E-B95A9054AC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30" t="22500" r="14975" b="23501"/>
          <a:stretch/>
        </p:blipFill>
        <p:spPr bwMode="auto">
          <a:xfrm>
            <a:off x="9571475" y="3747051"/>
            <a:ext cx="771821" cy="3307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A60FC26-30DA-44E4-9AF4-EBD425B17914}"/>
              </a:ext>
            </a:extLst>
          </p:cNvPr>
          <p:cNvPicPr>
            <a:picLocks noChangeAspect="1"/>
          </p:cNvPicPr>
          <p:nvPr/>
        </p:nvPicPr>
        <p:blipFill>
          <a:blip r:embed="rId9"/>
          <a:stretch>
            <a:fillRect/>
          </a:stretch>
        </p:blipFill>
        <p:spPr>
          <a:xfrm>
            <a:off x="7710837" y="1640861"/>
            <a:ext cx="3934945" cy="953926"/>
          </a:xfrm>
          <a:prstGeom prst="rect">
            <a:avLst/>
          </a:prstGeom>
          <a:ln>
            <a:solidFill>
              <a:schemeClr val="tx1"/>
            </a:solidFill>
          </a:ln>
        </p:spPr>
      </p:pic>
      <p:pic>
        <p:nvPicPr>
          <p:cNvPr id="19" name="Picture 6" descr="223,428 imágenes de Incorrecto - Imágenes, fotos y vectores de stock |  Shutterstock">
            <a:extLst>
              <a:ext uri="{FF2B5EF4-FFF2-40B4-BE49-F238E27FC236}">
                <a16:creationId xmlns:a16="http://schemas.microsoft.com/office/drawing/2014/main" id="{EE889DE1-517C-46D0-8F0B-47762554035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992260" y="2448652"/>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B00FD914-0373-4958-9D32-7AED96A73C1A}"/>
              </a:ext>
            </a:extLst>
          </p:cNvPr>
          <p:cNvSpPr/>
          <p:nvPr/>
        </p:nvSpPr>
        <p:spPr>
          <a:xfrm>
            <a:off x="7728432" y="423103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A11B4954-A0B7-475A-A807-040F8517DEC0}"/>
              </a:ext>
            </a:extLst>
          </p:cNvPr>
          <p:cNvSpPr/>
          <p:nvPr/>
        </p:nvSpPr>
        <p:spPr>
          <a:xfrm rot="5179008">
            <a:off x="9656681" y="288627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679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4" name="Imagen 3">
            <a:extLst>
              <a:ext uri="{FF2B5EF4-FFF2-40B4-BE49-F238E27FC236}">
                <a16:creationId xmlns:a16="http://schemas.microsoft.com/office/drawing/2014/main" id="{7E2D8674-73A5-4384-A061-491A095FF355}"/>
              </a:ext>
            </a:extLst>
          </p:cNvPr>
          <p:cNvPicPr>
            <a:picLocks noChangeAspect="1"/>
          </p:cNvPicPr>
          <p:nvPr/>
        </p:nvPicPr>
        <p:blipFill rotWithShape="1">
          <a:blip r:embed="rId4"/>
          <a:srcRect/>
          <a:stretch/>
        </p:blipFill>
        <p:spPr>
          <a:xfrm>
            <a:off x="1701924" y="772553"/>
            <a:ext cx="4675639" cy="1400907"/>
          </a:xfrm>
          <a:prstGeom prst="rect">
            <a:avLst/>
          </a:prstGeom>
          <a:ln>
            <a:solidFill>
              <a:schemeClr val="tx2"/>
            </a:solidFill>
          </a:ln>
        </p:spPr>
      </p:pic>
    </p:spTree>
    <p:extLst>
      <p:ext uri="{BB962C8B-B14F-4D97-AF65-F5344CB8AC3E}">
        <p14:creationId xmlns:p14="http://schemas.microsoft.com/office/powerpoint/2010/main" val="735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COMENTADO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304356" y="30737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problema aparece cuando se comenta el código inicial, para tener de historial sobre los nuevos cambios y luego se deja ahí.</a:t>
            </a:r>
          </a:p>
        </p:txBody>
      </p:sp>
      <p:pic>
        <p:nvPicPr>
          <p:cNvPr id="5122" name="Picture 2" descr="Marcar código como comentario - Visual Studio for Mac | Microsoft Learn">
            <a:extLst>
              <a:ext uri="{FF2B5EF4-FFF2-40B4-BE49-F238E27FC236}">
                <a16:creationId xmlns:a16="http://schemas.microsoft.com/office/drawing/2014/main" id="{53515DD4-7759-463E-98D5-0BB6A4DC2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49" y="615232"/>
            <a:ext cx="4536504" cy="1942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EFCB3DC-E9F7-49C3-A2CF-C59B4227958B}"/>
              </a:ext>
            </a:extLst>
          </p:cNvPr>
          <p:cNvPicPr>
            <a:picLocks noChangeAspect="1"/>
          </p:cNvPicPr>
          <p:nvPr/>
        </p:nvPicPr>
        <p:blipFill>
          <a:blip r:embed="rId5"/>
          <a:stretch>
            <a:fillRect/>
          </a:stretch>
        </p:blipFill>
        <p:spPr>
          <a:xfrm>
            <a:off x="9811973" y="2790905"/>
            <a:ext cx="1895238" cy="1276190"/>
          </a:xfrm>
          <a:prstGeom prst="rect">
            <a:avLst/>
          </a:prstGeom>
        </p:spPr>
      </p:pic>
      <p:pic>
        <p:nvPicPr>
          <p:cNvPr id="7" name="Imagen 6">
            <a:extLst>
              <a:ext uri="{FF2B5EF4-FFF2-40B4-BE49-F238E27FC236}">
                <a16:creationId xmlns:a16="http://schemas.microsoft.com/office/drawing/2014/main" id="{AEBF1229-78D7-43D7-B900-EF18DBE563C5}"/>
              </a:ext>
            </a:extLst>
          </p:cNvPr>
          <p:cNvPicPr>
            <a:picLocks noChangeAspect="1"/>
          </p:cNvPicPr>
          <p:nvPr/>
        </p:nvPicPr>
        <p:blipFill rotWithShape="1">
          <a:blip r:embed="rId6"/>
          <a:srcRect l="424"/>
          <a:stretch/>
        </p:blipFill>
        <p:spPr>
          <a:xfrm>
            <a:off x="1429391" y="2775661"/>
            <a:ext cx="7848872" cy="3672590"/>
          </a:xfrm>
          <a:prstGeom prst="rect">
            <a:avLst/>
          </a:prstGeom>
        </p:spPr>
      </p:pic>
      <p:sp>
        <p:nvSpPr>
          <p:cNvPr id="12" name="CuadroTexto 11">
            <a:extLst>
              <a:ext uri="{FF2B5EF4-FFF2-40B4-BE49-F238E27FC236}">
                <a16:creationId xmlns:a16="http://schemas.microsoft.com/office/drawing/2014/main" id="{F53EEA76-BDC0-4C9A-9C0F-CDC052061B7C}"/>
              </a:ext>
            </a:extLst>
          </p:cNvPr>
          <p:cNvSpPr txBox="1"/>
          <p:nvPr/>
        </p:nvSpPr>
        <p:spPr>
          <a:xfrm>
            <a:off x="6293996" y="1872495"/>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Por lo general, se va a encontrar en sistemas legados, clases con mas líneas de código fuente comentado que código útil.</a:t>
            </a:r>
          </a:p>
        </p:txBody>
      </p:sp>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spTree>
    <p:extLst>
      <p:ext uri="{BB962C8B-B14F-4D97-AF65-F5344CB8AC3E}">
        <p14:creationId xmlns:p14="http://schemas.microsoft.com/office/powerpoint/2010/main" val="37233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INFORMACIÓN GLOBAL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pic>
        <p:nvPicPr>
          <p:cNvPr id="4" name="Imagen 3">
            <a:extLst>
              <a:ext uri="{FF2B5EF4-FFF2-40B4-BE49-F238E27FC236}">
                <a16:creationId xmlns:a16="http://schemas.microsoft.com/office/drawing/2014/main" id="{FC8F21AF-24E9-44DC-A9DD-4E856E4C50DB}"/>
              </a:ext>
            </a:extLst>
          </p:cNvPr>
          <p:cNvPicPr>
            <a:picLocks noChangeAspect="1"/>
          </p:cNvPicPr>
          <p:nvPr/>
        </p:nvPicPr>
        <p:blipFill>
          <a:blip r:embed="rId4"/>
          <a:stretch>
            <a:fillRect/>
          </a:stretch>
        </p:blipFill>
        <p:spPr>
          <a:xfrm>
            <a:off x="1701924" y="620688"/>
            <a:ext cx="5904656" cy="522058"/>
          </a:xfrm>
          <a:prstGeom prst="rect">
            <a:avLst/>
          </a:prstGeom>
          <a:ln>
            <a:solidFill>
              <a:schemeClr val="tx2"/>
            </a:solidFill>
          </a:ln>
        </p:spPr>
      </p:pic>
    </p:spTree>
    <p:extLst>
      <p:ext uri="{BB962C8B-B14F-4D97-AF65-F5344CB8AC3E}">
        <p14:creationId xmlns:p14="http://schemas.microsoft.com/office/powerpoint/2010/main" val="25683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8854" y="3430159"/>
            <a:ext cx="148861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066931" y="282935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4"/>
          <a:srcRect r="68810"/>
          <a:stretch/>
        </p:blipFill>
        <p:spPr>
          <a:xfrm>
            <a:off x="3153287" y="3247499"/>
            <a:ext cx="1039979" cy="1400907"/>
          </a:xfrm>
          <a:prstGeom prst="rect">
            <a:avLst/>
          </a:prstGeom>
        </p:spPr>
      </p:pic>
      <p:sp>
        <p:nvSpPr>
          <p:cNvPr id="4" name="CuadroTexto 3">
            <a:extLst>
              <a:ext uri="{FF2B5EF4-FFF2-40B4-BE49-F238E27FC236}">
                <a16:creationId xmlns:a16="http://schemas.microsoft.com/office/drawing/2014/main" id="{1EBCD64C-39E6-F9B0-B21B-E0E0DBE8433C}"/>
              </a:ext>
            </a:extLst>
          </p:cNvPr>
          <p:cNvSpPr txBox="1"/>
          <p:nvPr/>
        </p:nvSpPr>
        <p:spPr>
          <a:xfrm>
            <a:off x="1378639" y="104280"/>
            <a:ext cx="6227940"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formato hace referencia a la forma como organizamos nuestro código en los archivos de nuestra aplicación tanto de manera vertical como de manera horizontal. </a:t>
            </a:r>
          </a:p>
          <a:p>
            <a:endParaRPr lang="es-ES" dirty="0"/>
          </a:p>
          <a:p>
            <a:r>
              <a:rPr lang="es-ES" dirty="0"/>
              <a:t>Un buen formato nos permite tener una buena legibilidad del código, que es una característica del código limpio.</a:t>
            </a:r>
          </a:p>
          <a:p>
            <a:endParaRPr lang="es-ES" dirty="0"/>
          </a:p>
          <a:p>
            <a:r>
              <a:rPr lang="es-ES" dirty="0"/>
              <a:t>El buen formato da una buena impresión en las personas que leen el código.</a:t>
            </a:r>
          </a:p>
        </p:txBody>
      </p:sp>
      <p:sp>
        <p:nvSpPr>
          <p:cNvPr id="7" name="Rectángulo: esquinas redondeadas 6">
            <a:extLst>
              <a:ext uri="{FF2B5EF4-FFF2-40B4-BE49-F238E27FC236}">
                <a16:creationId xmlns:a16="http://schemas.microsoft.com/office/drawing/2014/main" id="{B9C10DA6-D93B-0B96-A456-E57CB9A90F35}"/>
              </a:ext>
            </a:extLst>
          </p:cNvPr>
          <p:cNvSpPr/>
          <p:nvPr/>
        </p:nvSpPr>
        <p:spPr>
          <a:xfrm>
            <a:off x="8472043" y="416038"/>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BD4628AF-998D-1A7D-8344-2DBEF99FA37B}"/>
              </a:ext>
            </a:extLst>
          </p:cNvPr>
          <p:cNvSpPr/>
          <p:nvPr/>
        </p:nvSpPr>
        <p:spPr>
          <a:xfrm>
            <a:off x="8556643" y="443732"/>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1" name="Trapecio 10">
            <a:extLst>
              <a:ext uri="{FF2B5EF4-FFF2-40B4-BE49-F238E27FC236}">
                <a16:creationId xmlns:a16="http://schemas.microsoft.com/office/drawing/2014/main" id="{2956AE21-0C20-3476-107A-D065C9984121}"/>
              </a:ext>
            </a:extLst>
          </p:cNvPr>
          <p:cNvSpPr/>
          <p:nvPr/>
        </p:nvSpPr>
        <p:spPr>
          <a:xfrm>
            <a:off x="9280964" y="1720489"/>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61CD093B-CC24-F0B0-728D-763A2F4B30FF}"/>
              </a:ext>
            </a:extLst>
          </p:cNvPr>
          <p:cNvSpPr/>
          <p:nvPr/>
        </p:nvSpPr>
        <p:spPr>
          <a:xfrm>
            <a:off x="8758708" y="620688"/>
            <a:ext cx="1686414" cy="105520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13" name="Conector recto de flecha 12">
            <a:extLst>
              <a:ext uri="{FF2B5EF4-FFF2-40B4-BE49-F238E27FC236}">
                <a16:creationId xmlns:a16="http://schemas.microsoft.com/office/drawing/2014/main" id="{82243A28-BBF7-84B5-7886-BECA76C1C856}"/>
              </a:ext>
            </a:extLst>
          </p:cNvPr>
          <p:cNvCxnSpPr/>
          <p:nvPr/>
        </p:nvCxnSpPr>
        <p:spPr>
          <a:xfrm>
            <a:off x="8647700" y="640498"/>
            <a:ext cx="0" cy="843307"/>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25FD2B2-3513-7D0C-14C5-BFE87E437321}"/>
              </a:ext>
            </a:extLst>
          </p:cNvPr>
          <p:cNvCxnSpPr>
            <a:cxnSpLocks/>
          </p:cNvCxnSpPr>
          <p:nvPr/>
        </p:nvCxnSpPr>
        <p:spPr>
          <a:xfrm flipH="1">
            <a:off x="9079748" y="534582"/>
            <a:ext cx="79553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930636E-6CEF-CC66-09BE-ADBF4471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707" y="3302640"/>
            <a:ext cx="5481356" cy="313932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cto de flecha 21">
            <a:extLst>
              <a:ext uri="{FF2B5EF4-FFF2-40B4-BE49-F238E27FC236}">
                <a16:creationId xmlns:a16="http://schemas.microsoft.com/office/drawing/2014/main" id="{6EBFE31C-C98D-2DE8-E842-A1F8AE6AA1A2}"/>
              </a:ext>
            </a:extLst>
          </p:cNvPr>
          <p:cNvCxnSpPr>
            <a:cxnSpLocks/>
          </p:cNvCxnSpPr>
          <p:nvPr/>
        </p:nvCxnSpPr>
        <p:spPr>
          <a:xfrm>
            <a:off x="4214721" y="3531332"/>
            <a:ext cx="0" cy="2713556"/>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9AAAA8EE-1E4C-8C25-D189-73ED49DAB1BE}"/>
              </a:ext>
            </a:extLst>
          </p:cNvPr>
          <p:cNvCxnSpPr>
            <a:cxnSpLocks/>
          </p:cNvCxnSpPr>
          <p:nvPr/>
        </p:nvCxnSpPr>
        <p:spPr>
          <a:xfrm flipH="1">
            <a:off x="4862793" y="3179169"/>
            <a:ext cx="4408276"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6" descr="223,428 imágenes de Incorrecto - Imágenes, fotos y vectores de stock |  Shutterstock">
            <a:extLst>
              <a:ext uri="{FF2B5EF4-FFF2-40B4-BE49-F238E27FC236}">
                <a16:creationId xmlns:a16="http://schemas.microsoft.com/office/drawing/2014/main" id="{D6A7C70E-0544-5E10-8579-5345F18B2C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44927" y="4872772"/>
            <a:ext cx="360040" cy="33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263560" y="4025671"/>
            <a:ext cx="5223969"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lectura que se haga del código de una clase debe ser siempre de arriba hacia abajo. Para lograr esto, debemos poner las funciones principales siempre arriba y luego las funciones auxiliares.</a:t>
            </a:r>
          </a:p>
          <a:p>
            <a:endParaRPr lang="es-ES" dirty="0"/>
          </a:p>
          <a:p>
            <a:r>
              <a:rPr lang="es-ES" dirty="0"/>
              <a:t>Se considera un mal formato, si para leer nuestro código debemos empezar por arriba, luego bajamos y luego tenemos que subir, para luego bajar y así sucesivamente.</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DEBE LEER COMO SI FUERA UNA NOTICIA DE UN DIARIO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050" name="Picture 2" descr="Características y estructura de la noticia - ppt descargar">
            <a:extLst>
              <a:ext uri="{FF2B5EF4-FFF2-40B4-BE49-F238E27FC236}">
                <a16:creationId xmlns:a16="http://schemas.microsoft.com/office/drawing/2014/main" id="{3B8CEC69-B247-4C05-2DD0-CE093731B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11415" r="2750" b="8787"/>
          <a:stretch/>
        </p:blipFill>
        <p:spPr bwMode="auto">
          <a:xfrm>
            <a:off x="1629916" y="786315"/>
            <a:ext cx="4640534" cy="2939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E2C465CD-D00F-DE65-9769-F6BCC95B4B5B}"/>
              </a:ext>
            </a:extLst>
          </p:cNvPr>
          <p:cNvSpPr/>
          <p:nvPr/>
        </p:nvSpPr>
        <p:spPr>
          <a:xfrm>
            <a:off x="6641859" y="620688"/>
            <a:ext cx="3661041" cy="50314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esquinas redondeadas 9">
            <a:extLst>
              <a:ext uri="{FF2B5EF4-FFF2-40B4-BE49-F238E27FC236}">
                <a16:creationId xmlns:a16="http://schemas.microsoft.com/office/drawing/2014/main" id="{B76CB556-DF2D-B710-028D-C18FD4EA628C}"/>
              </a:ext>
            </a:extLst>
          </p:cNvPr>
          <p:cNvSpPr/>
          <p:nvPr/>
        </p:nvSpPr>
        <p:spPr>
          <a:xfrm>
            <a:off x="7062710" y="1110323"/>
            <a:ext cx="1800200" cy="81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57DB4A68-9E55-048D-13AC-4CBDA7BB479B}"/>
              </a:ext>
            </a:extLst>
          </p:cNvPr>
          <p:cNvSpPr/>
          <p:nvPr/>
        </p:nvSpPr>
        <p:spPr>
          <a:xfrm>
            <a:off x="7062710" y="1556792"/>
            <a:ext cx="3008809" cy="811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7BA8ADEA-2640-E816-3BFE-645362CF8459}"/>
              </a:ext>
            </a:extLst>
          </p:cNvPr>
          <p:cNvSpPr/>
          <p:nvPr/>
        </p:nvSpPr>
        <p:spPr>
          <a:xfrm>
            <a:off x="7062710" y="1947571"/>
            <a:ext cx="3008809" cy="36004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esquinas redondeadas 16">
            <a:extLst>
              <a:ext uri="{FF2B5EF4-FFF2-40B4-BE49-F238E27FC236}">
                <a16:creationId xmlns:a16="http://schemas.microsoft.com/office/drawing/2014/main" id="{A08E79F5-5905-06AD-D5DE-468CF0E18A6F}"/>
              </a:ext>
            </a:extLst>
          </p:cNvPr>
          <p:cNvSpPr/>
          <p:nvPr/>
        </p:nvSpPr>
        <p:spPr>
          <a:xfrm>
            <a:off x="7007371" y="2780928"/>
            <a:ext cx="3064148"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B568537A-F463-534E-F518-BA7571A23BBF}"/>
              </a:ext>
            </a:extLst>
          </p:cNvPr>
          <p:cNvSpPr/>
          <p:nvPr/>
        </p:nvSpPr>
        <p:spPr>
          <a:xfrm>
            <a:off x="6990702" y="3295334"/>
            <a:ext cx="3080817"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808AF8B8-35C2-4411-3A27-781051D58B3A}"/>
              </a:ext>
            </a:extLst>
          </p:cNvPr>
          <p:cNvSpPr/>
          <p:nvPr/>
        </p:nvSpPr>
        <p:spPr>
          <a:xfrm>
            <a:off x="6990702" y="4060590"/>
            <a:ext cx="3080817"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esquinas redondeadas 22">
            <a:extLst>
              <a:ext uri="{FF2B5EF4-FFF2-40B4-BE49-F238E27FC236}">
                <a16:creationId xmlns:a16="http://schemas.microsoft.com/office/drawing/2014/main" id="{4954F183-D6D0-8A2C-2CD2-86AAD87B386D}"/>
              </a:ext>
            </a:extLst>
          </p:cNvPr>
          <p:cNvSpPr/>
          <p:nvPr/>
        </p:nvSpPr>
        <p:spPr>
          <a:xfrm>
            <a:off x="7007371" y="4572934"/>
            <a:ext cx="3064148"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Globo: línea con borde y barra de énfasis 23">
            <a:extLst>
              <a:ext uri="{FF2B5EF4-FFF2-40B4-BE49-F238E27FC236}">
                <a16:creationId xmlns:a16="http://schemas.microsoft.com/office/drawing/2014/main" id="{5E3CE650-8845-9BBF-6243-A5538BB3BD12}"/>
              </a:ext>
            </a:extLst>
          </p:cNvPr>
          <p:cNvSpPr/>
          <p:nvPr/>
        </p:nvSpPr>
        <p:spPr>
          <a:xfrm>
            <a:off x="9190756" y="786315"/>
            <a:ext cx="1483554" cy="266421"/>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Nombre de clase</a:t>
            </a:r>
            <a:endParaRPr lang="es-PE" sz="1050" b="1" dirty="0">
              <a:solidFill>
                <a:schemeClr val="accent6">
                  <a:lumMod val="75000"/>
                </a:schemeClr>
              </a:solidFill>
            </a:endParaRPr>
          </a:p>
        </p:txBody>
      </p:sp>
      <p:sp>
        <p:nvSpPr>
          <p:cNvPr id="26" name="Globo: línea con borde y barra de énfasis 25">
            <a:extLst>
              <a:ext uri="{FF2B5EF4-FFF2-40B4-BE49-F238E27FC236}">
                <a16:creationId xmlns:a16="http://schemas.microsoft.com/office/drawing/2014/main" id="{95B3385B-EAE2-8F6A-B222-E3E05109B9FD}"/>
              </a:ext>
            </a:extLst>
          </p:cNvPr>
          <p:cNvSpPr/>
          <p:nvPr/>
        </p:nvSpPr>
        <p:spPr>
          <a:xfrm>
            <a:off x="10051699" y="1162473"/>
            <a:ext cx="1750161" cy="324405"/>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Propiedades, miembros o variables</a:t>
            </a:r>
            <a:endParaRPr lang="es-PE" sz="1050" b="1" dirty="0">
              <a:solidFill>
                <a:schemeClr val="accent6">
                  <a:lumMod val="75000"/>
                </a:schemeClr>
              </a:solidFill>
            </a:endParaRPr>
          </a:p>
        </p:txBody>
      </p:sp>
      <p:sp>
        <p:nvSpPr>
          <p:cNvPr id="27" name="Globo: línea con borde y barra de énfasis 26">
            <a:extLst>
              <a:ext uri="{FF2B5EF4-FFF2-40B4-BE49-F238E27FC236}">
                <a16:creationId xmlns:a16="http://schemas.microsoft.com/office/drawing/2014/main" id="{A547DA3C-27FA-A152-94FA-F495C9811FE3}"/>
              </a:ext>
            </a:extLst>
          </p:cNvPr>
          <p:cNvSpPr/>
          <p:nvPr/>
        </p:nvSpPr>
        <p:spPr>
          <a:xfrm>
            <a:off x="10051699" y="2219864"/>
            <a:ext cx="1130431" cy="324405"/>
          </a:xfrm>
          <a:prstGeom prst="accentBorderCallout1">
            <a:avLst>
              <a:gd name="adj1" fmla="val 18750"/>
              <a:gd name="adj2" fmla="val -8333"/>
              <a:gd name="adj3" fmla="val -37243"/>
              <a:gd name="adj4" fmla="val -241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Constructor</a:t>
            </a:r>
            <a:endParaRPr lang="es-PE" sz="1050" b="1" dirty="0">
              <a:solidFill>
                <a:schemeClr val="accent6">
                  <a:lumMod val="75000"/>
                </a:schemeClr>
              </a:solidFill>
            </a:endParaRPr>
          </a:p>
        </p:txBody>
      </p:sp>
      <p:sp>
        <p:nvSpPr>
          <p:cNvPr id="29" name="Globo: línea con borde y barra de énfasis 28">
            <a:extLst>
              <a:ext uri="{FF2B5EF4-FFF2-40B4-BE49-F238E27FC236}">
                <a16:creationId xmlns:a16="http://schemas.microsoft.com/office/drawing/2014/main" id="{63E92F4B-330E-96CA-5CFA-23DBD3C2096A}"/>
              </a:ext>
            </a:extLst>
          </p:cNvPr>
          <p:cNvSpPr/>
          <p:nvPr/>
        </p:nvSpPr>
        <p:spPr>
          <a:xfrm>
            <a:off x="10506300" y="3209017"/>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Públicos</a:t>
            </a:r>
            <a:endParaRPr lang="es-PE" sz="1050" b="1" dirty="0">
              <a:solidFill>
                <a:schemeClr val="accent6">
                  <a:lumMod val="75000"/>
                </a:schemeClr>
              </a:solidFill>
            </a:endParaRPr>
          </a:p>
        </p:txBody>
      </p:sp>
      <p:sp>
        <p:nvSpPr>
          <p:cNvPr id="30" name="Globo: línea con borde y barra de énfasis 29">
            <a:extLst>
              <a:ext uri="{FF2B5EF4-FFF2-40B4-BE49-F238E27FC236}">
                <a16:creationId xmlns:a16="http://schemas.microsoft.com/office/drawing/2014/main" id="{134DBEE6-A393-019C-E5C5-13684B1E1F1C}"/>
              </a:ext>
            </a:extLst>
          </p:cNvPr>
          <p:cNvSpPr/>
          <p:nvPr/>
        </p:nvSpPr>
        <p:spPr>
          <a:xfrm>
            <a:off x="10551106" y="4438370"/>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Privados</a:t>
            </a:r>
            <a:endParaRPr lang="es-PE" sz="1050" b="1" dirty="0">
              <a:solidFill>
                <a:schemeClr val="accent6">
                  <a:lumMod val="75000"/>
                </a:schemeClr>
              </a:solidFill>
            </a:endParaRPr>
          </a:p>
        </p:txBody>
      </p:sp>
      <p:sp>
        <p:nvSpPr>
          <p:cNvPr id="31" name="Flecha: hacia abajo 30">
            <a:extLst>
              <a:ext uri="{FF2B5EF4-FFF2-40B4-BE49-F238E27FC236}">
                <a16:creationId xmlns:a16="http://schemas.microsoft.com/office/drawing/2014/main" id="{7AC2232E-DE65-FEDB-3AA0-FBE016139A25}"/>
              </a:ext>
            </a:extLst>
          </p:cNvPr>
          <p:cNvSpPr/>
          <p:nvPr/>
        </p:nvSpPr>
        <p:spPr>
          <a:xfrm>
            <a:off x="6767776" y="1561808"/>
            <a:ext cx="140604" cy="3314660"/>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CC9EC326-B1DD-ABB4-AE1B-422E4362856B}"/>
              </a:ext>
            </a:extLst>
          </p:cNvPr>
          <p:cNvSpPr txBox="1"/>
          <p:nvPr/>
        </p:nvSpPr>
        <p:spPr>
          <a:xfrm>
            <a:off x="8004983" y="631267"/>
            <a:ext cx="857927" cy="261610"/>
          </a:xfrm>
          <a:prstGeom prst="rect">
            <a:avLst/>
          </a:prstGeom>
          <a:noFill/>
        </p:spPr>
        <p:txBody>
          <a:bodyPr wrap="none" rtlCol="0">
            <a:spAutoFit/>
          </a:bodyPr>
          <a:lstStyle/>
          <a:p>
            <a:r>
              <a:rPr lang="es-MX" sz="1100" b="1" dirty="0"/>
              <a:t>Clase XYZ</a:t>
            </a:r>
            <a:endParaRPr lang="es-PE" sz="1100" b="1" dirty="0"/>
          </a:p>
        </p:txBody>
      </p:sp>
      <p:sp>
        <p:nvSpPr>
          <p:cNvPr id="33" name="Flecha: hacia abajo 32">
            <a:extLst>
              <a:ext uri="{FF2B5EF4-FFF2-40B4-BE49-F238E27FC236}">
                <a16:creationId xmlns:a16="http://schemas.microsoft.com/office/drawing/2014/main" id="{1A68D177-4012-14E3-A35E-B389456BC5B9}"/>
              </a:ext>
            </a:extLst>
          </p:cNvPr>
          <p:cNvSpPr/>
          <p:nvPr/>
        </p:nvSpPr>
        <p:spPr>
          <a:xfrm>
            <a:off x="1588346" y="1686251"/>
            <a:ext cx="121240" cy="1847171"/>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Globo: línea con borde y barra de énfasis 33">
            <a:extLst>
              <a:ext uri="{FF2B5EF4-FFF2-40B4-BE49-F238E27FC236}">
                <a16:creationId xmlns:a16="http://schemas.microsoft.com/office/drawing/2014/main" id="{E367035D-1833-F05F-A8EF-0B4528FEBC9C}"/>
              </a:ext>
            </a:extLst>
          </p:cNvPr>
          <p:cNvSpPr/>
          <p:nvPr/>
        </p:nvSpPr>
        <p:spPr>
          <a:xfrm>
            <a:off x="7732886" y="6022291"/>
            <a:ext cx="2872518" cy="725574"/>
          </a:xfrm>
          <a:prstGeom prst="accentBorderCallout1">
            <a:avLst>
              <a:gd name="adj1" fmla="val 18750"/>
              <a:gd name="adj2" fmla="val -8333"/>
              <a:gd name="adj3" fmla="val -158245"/>
              <a:gd name="adj4" fmla="val -2866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50" b="1" dirty="0">
                <a:solidFill>
                  <a:schemeClr val="accent6">
                    <a:lumMod val="75000"/>
                  </a:schemeClr>
                </a:solidFill>
              </a:rPr>
              <a:t>La lectura debe ser:</a:t>
            </a:r>
          </a:p>
          <a:p>
            <a:pPr marL="171450" indent="-171450" algn="just">
              <a:buFont typeface="Arial" panose="020B0604020202020204" pitchFamily="34" charset="0"/>
              <a:buChar char="•"/>
            </a:pPr>
            <a:r>
              <a:rPr lang="es-MX" sz="1050" b="1" dirty="0">
                <a:solidFill>
                  <a:schemeClr val="accent6">
                    <a:lumMod val="75000"/>
                  </a:schemeClr>
                </a:solidFill>
              </a:rPr>
              <a:t>De lo general a lo mas detallado</a:t>
            </a:r>
          </a:p>
          <a:p>
            <a:pPr marL="171450" indent="-171450" algn="just">
              <a:buFont typeface="Arial" panose="020B0604020202020204" pitchFamily="34" charset="0"/>
              <a:buChar char="•"/>
            </a:pPr>
            <a:r>
              <a:rPr lang="es-MX" sz="1050" b="1" dirty="0">
                <a:solidFill>
                  <a:schemeClr val="accent6">
                    <a:lumMod val="75000"/>
                  </a:schemeClr>
                </a:solidFill>
              </a:rPr>
              <a:t>De lo mas importante a lo menos importante</a:t>
            </a:r>
            <a:endParaRPr lang="es-PE" sz="1050" b="1" dirty="0">
              <a:solidFill>
                <a:schemeClr val="accent6">
                  <a:lumMod val="75000"/>
                </a:schemeClr>
              </a:solidFill>
            </a:endParaRPr>
          </a:p>
        </p:txBody>
      </p:sp>
    </p:spTree>
    <p:extLst>
      <p:ext uri="{BB962C8B-B14F-4D97-AF65-F5344CB8AC3E}">
        <p14:creationId xmlns:p14="http://schemas.microsoft.com/office/powerpoint/2010/main" val="27764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4752528" cy="923330"/>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formato vertical, los conceptos similares deben estar juntos y los conceptos distintos debe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 CONCEPTOS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8713AA1C-25AA-4459-9172-445CE002F9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14292" y="1599240"/>
            <a:ext cx="6912768" cy="5142128"/>
          </a:xfrm>
          <a:prstGeom prst="rect">
            <a:avLst/>
          </a:prstGeom>
        </p:spPr>
      </p:pic>
      <p:pic>
        <p:nvPicPr>
          <p:cNvPr id="12" name="Imagen 11">
            <a:extLst>
              <a:ext uri="{FF2B5EF4-FFF2-40B4-BE49-F238E27FC236}">
                <a16:creationId xmlns:a16="http://schemas.microsoft.com/office/drawing/2014/main" id="{205CCCBF-183F-409E-9692-F87D516C844A}"/>
              </a:ext>
            </a:extLst>
          </p:cNvPr>
          <p:cNvPicPr>
            <a:picLocks noChangeAspect="1"/>
          </p:cNvPicPr>
          <p:nvPr/>
        </p:nvPicPr>
        <p:blipFill rotWithShape="1">
          <a:blip r:embed="rId4"/>
          <a:srcRect l="2325"/>
          <a:stretch/>
        </p:blipFill>
        <p:spPr>
          <a:xfrm>
            <a:off x="1551975" y="1916832"/>
            <a:ext cx="3024336" cy="3975432"/>
          </a:xfrm>
          <a:prstGeom prst="rect">
            <a:avLst/>
          </a:prstGeom>
        </p:spPr>
      </p:pic>
    </p:spTree>
    <p:extLst>
      <p:ext uri="{BB962C8B-B14F-4D97-AF65-F5344CB8AC3E}">
        <p14:creationId xmlns:p14="http://schemas.microsoft.com/office/powerpoint/2010/main" val="87557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6480720" cy="646331"/>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6D0CEC1F-6805-4366-9374-09BC1A4F9E57}"/>
              </a:ext>
            </a:extLst>
          </p:cNvPr>
          <p:cNvGrpSpPr/>
          <p:nvPr/>
        </p:nvGrpSpPr>
        <p:grpSpPr>
          <a:xfrm>
            <a:off x="1845940" y="1501627"/>
            <a:ext cx="6493036" cy="4391862"/>
            <a:chOff x="2481696" y="1412776"/>
            <a:chExt cx="6493036" cy="4391862"/>
          </a:xfrm>
        </p:grpSpPr>
        <p:pic>
          <p:nvPicPr>
            <p:cNvPr id="8" name="Imagen 7">
              <a:extLst>
                <a:ext uri="{FF2B5EF4-FFF2-40B4-BE49-F238E27FC236}">
                  <a16:creationId xmlns:a16="http://schemas.microsoft.com/office/drawing/2014/main" id="{77790443-B36E-40F0-B473-08F52517A46F}"/>
                </a:ext>
              </a:extLst>
            </p:cNvPr>
            <p:cNvPicPr>
              <a:picLocks noChangeAspect="1"/>
            </p:cNvPicPr>
            <p:nvPr/>
          </p:nvPicPr>
          <p:blipFill>
            <a:blip r:embed="rId3"/>
            <a:stretch>
              <a:fillRect/>
            </a:stretch>
          </p:blipFill>
          <p:spPr>
            <a:xfrm>
              <a:off x="2481696" y="1412776"/>
              <a:ext cx="6493036" cy="4391862"/>
            </a:xfrm>
            <a:prstGeom prst="rect">
              <a:avLst/>
            </a:prstGeom>
          </p:spPr>
        </p:pic>
        <p:pic>
          <p:nvPicPr>
            <p:cNvPr id="10" name="Picture 6" descr="223,428 imágenes de Incorrecto - Imágenes, fotos y vectores de stock |  Shutterstock">
              <a:extLst>
                <a:ext uri="{FF2B5EF4-FFF2-40B4-BE49-F238E27FC236}">
                  <a16:creationId xmlns:a16="http://schemas.microsoft.com/office/drawing/2014/main" id="{DF79650B-3965-4920-80CC-03F89743DEB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100145"/>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223,428 imágenes de Incorrecto - Imágenes, fotos y vectores de stock |  Shutterstock">
              <a:extLst>
                <a:ext uri="{FF2B5EF4-FFF2-40B4-BE49-F238E27FC236}">
                  <a16:creationId xmlns:a16="http://schemas.microsoft.com/office/drawing/2014/main" id="{418BE108-5747-4EA2-818C-1760D528F33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854590"/>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223,428 imágenes de Incorrecto - Imágenes, fotos y vectores de stock |  Shutterstock">
              <a:extLst>
                <a:ext uri="{FF2B5EF4-FFF2-40B4-BE49-F238E27FC236}">
                  <a16:creationId xmlns:a16="http://schemas.microsoft.com/office/drawing/2014/main" id="{F421F81B-A5C2-49CD-BD56-C4A32193504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135239" y="5054643"/>
              <a:ext cx="421625" cy="390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819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72747"/>
            <a:ext cx="6336704" cy="6740307"/>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ELEGANTE,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código que se distingue sobre otros porque es agradable a la vista, sencillo de entender, simétrico, bien organizado y estructurado, donde se nota que el programador que lo creo tuvo toda la intención de hacerlo bien para todos.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EFICIENTE,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tiene la capacidad de lograr los resultados deseados y/o planificados con el mínimo uso posible de recursos.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EXPRESIVO,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ha puesto atención a aquellas cuestiones que hacen que este, sea fácil de entender (</a:t>
            </a:r>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 menos QUE HACE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por otros programadores, sin necesidad de leerlo a profundidad y/o por mucho tiempo.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SENCILLO,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hecho sin complicaciones o complejidades, es decir, que se ha creado para hacer solamente lo que estaba planificado que haga y nada mas.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MANEJO DE EXCEPCIONES,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generado en el cual se controlan los errores ocasionados durante la ejecución del código. Al encontrarse una excepción, el código reacciona ejecutando un fragmento de código que resuelve la situación, por ejemplo retornando un mensaje de error o devolviendo un valor por defecto.</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8139520" y="409749"/>
            <a:ext cx="354221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variables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E4D2C95B-CE1B-4067-8C1B-D8AD45F75678}"/>
              </a:ext>
            </a:extLst>
          </p:cNvPr>
          <p:cNvPicPr>
            <a:picLocks noChangeAspect="1"/>
          </p:cNvPicPr>
          <p:nvPr/>
        </p:nvPicPr>
        <p:blipFill>
          <a:blip r:embed="rId3"/>
          <a:stretch>
            <a:fillRect/>
          </a:stretch>
        </p:blipFill>
        <p:spPr>
          <a:xfrm>
            <a:off x="1770595" y="736527"/>
            <a:ext cx="5547953" cy="2158735"/>
          </a:xfrm>
          <a:prstGeom prst="rect">
            <a:avLst/>
          </a:prstGeom>
        </p:spPr>
      </p:pic>
      <p:sp>
        <p:nvSpPr>
          <p:cNvPr id="14" name="CuadroTexto 13">
            <a:extLst>
              <a:ext uri="{FF2B5EF4-FFF2-40B4-BE49-F238E27FC236}">
                <a16:creationId xmlns:a16="http://schemas.microsoft.com/office/drawing/2014/main" id="{15A7B418-7B8B-4A2B-ADC4-884E0F1FA3BF}"/>
              </a:ext>
            </a:extLst>
          </p:cNvPr>
          <p:cNvSpPr txBox="1"/>
          <p:nvPr/>
        </p:nvSpPr>
        <p:spPr>
          <a:xfrm>
            <a:off x="1485900" y="309369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instancias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6" name="Imagen 15">
            <a:extLst>
              <a:ext uri="{FF2B5EF4-FFF2-40B4-BE49-F238E27FC236}">
                <a16:creationId xmlns:a16="http://schemas.microsoft.com/office/drawing/2014/main" id="{8AC282D4-269B-4188-A04B-F4041A66C2C3}"/>
              </a:ext>
            </a:extLst>
          </p:cNvPr>
          <p:cNvPicPr>
            <a:picLocks noChangeAspect="1"/>
          </p:cNvPicPr>
          <p:nvPr/>
        </p:nvPicPr>
        <p:blipFill>
          <a:blip r:embed="rId4"/>
          <a:stretch>
            <a:fillRect/>
          </a:stretch>
        </p:blipFill>
        <p:spPr>
          <a:xfrm>
            <a:off x="1770595" y="3543158"/>
            <a:ext cx="6358333" cy="3135152"/>
          </a:xfrm>
          <a:prstGeom prst="rect">
            <a:avLst/>
          </a:prstGeom>
        </p:spPr>
      </p:pic>
      <p:sp>
        <p:nvSpPr>
          <p:cNvPr id="17" name="CuadroTexto 16">
            <a:extLst>
              <a:ext uri="{FF2B5EF4-FFF2-40B4-BE49-F238E27FC236}">
                <a16:creationId xmlns:a16="http://schemas.microsoft.com/office/drawing/2014/main" id="{3CAE1026-98AA-4952-AE9C-B790A90B2F07}"/>
              </a:ext>
            </a:extLst>
          </p:cNvPr>
          <p:cNvSpPr txBox="1"/>
          <p:nvPr/>
        </p:nvSpPr>
        <p:spPr>
          <a:xfrm>
            <a:off x="8542684" y="4408027"/>
            <a:ext cx="3259476"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objetivo es que al momento de leer la parte superior de la clase, ya podemos darnos una idea general de lo que hace la clase.</a:t>
            </a:r>
          </a:p>
        </p:txBody>
      </p:sp>
    </p:spTree>
    <p:extLst>
      <p:ext uri="{BB962C8B-B14F-4D97-AF65-F5344CB8AC3E}">
        <p14:creationId xmlns:p14="http://schemas.microsoft.com/office/powerpoint/2010/main" val="64225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Funciones dependientes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80E57E2-91EF-48C2-9AE4-4DB410BCFF67}"/>
              </a:ext>
            </a:extLst>
          </p:cNvPr>
          <p:cNvPicPr>
            <a:picLocks noChangeAspect="1"/>
          </p:cNvPicPr>
          <p:nvPr/>
        </p:nvPicPr>
        <p:blipFill>
          <a:blip r:embed="rId3"/>
          <a:stretch>
            <a:fillRect/>
          </a:stretch>
        </p:blipFill>
        <p:spPr>
          <a:xfrm>
            <a:off x="1804175" y="677640"/>
            <a:ext cx="6204836" cy="4391234"/>
          </a:xfrm>
          <a:prstGeom prst="rect">
            <a:avLst/>
          </a:prstGeom>
        </p:spPr>
      </p:pic>
    </p:spTree>
    <p:extLst>
      <p:ext uri="{BB962C8B-B14F-4D97-AF65-F5344CB8AC3E}">
        <p14:creationId xmlns:p14="http://schemas.microsoft.com/office/powerpoint/2010/main" val="228072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SCROLL HORIZONTAL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3145041" y="3595609"/>
            <a:ext cx="3751291"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Si  para leer una o varias líneas de código tienes que hacer uso del SCROLL HORIZONTAL, es una llamada de alerta para el formato de tu código.</a:t>
            </a:r>
          </a:p>
        </p:txBody>
      </p:sp>
      <p:pic>
        <p:nvPicPr>
          <p:cNvPr id="12" name="Picture 2">
            <a:extLst>
              <a:ext uri="{FF2B5EF4-FFF2-40B4-BE49-F238E27FC236}">
                <a16:creationId xmlns:a16="http://schemas.microsoft.com/office/drawing/2014/main" id="{F59437BB-D82D-416D-BB76-5D4D06A95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501" y="1453596"/>
            <a:ext cx="3527461" cy="2020273"/>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8E70CF46-CC43-4CE9-A50E-E7EE00DB6845}"/>
              </a:ext>
            </a:extLst>
          </p:cNvPr>
          <p:cNvSpPr/>
          <p:nvPr/>
        </p:nvSpPr>
        <p:spPr>
          <a:xfrm>
            <a:off x="3461564" y="805093"/>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4C09E387-81A9-40EE-A239-AC84F8C281F3}"/>
              </a:ext>
            </a:extLst>
          </p:cNvPr>
          <p:cNvSpPr/>
          <p:nvPr/>
        </p:nvSpPr>
        <p:spPr>
          <a:xfrm>
            <a:off x="3546164" y="832787"/>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5" name="Trapecio 14">
            <a:extLst>
              <a:ext uri="{FF2B5EF4-FFF2-40B4-BE49-F238E27FC236}">
                <a16:creationId xmlns:a16="http://schemas.microsoft.com/office/drawing/2014/main" id="{030DD14D-7DA1-41B8-A97A-6D02F4608E5B}"/>
              </a:ext>
            </a:extLst>
          </p:cNvPr>
          <p:cNvSpPr/>
          <p:nvPr/>
        </p:nvSpPr>
        <p:spPr>
          <a:xfrm>
            <a:off x="4270485" y="2109544"/>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D198E82D-E9C8-4480-8752-3A69FB6FC554}"/>
              </a:ext>
            </a:extLst>
          </p:cNvPr>
          <p:cNvSpPr/>
          <p:nvPr/>
        </p:nvSpPr>
        <p:spPr>
          <a:xfrm>
            <a:off x="3731958" y="1009748"/>
            <a:ext cx="1686414" cy="88769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3" name="Conector recto de flecha 22">
            <a:extLst>
              <a:ext uri="{FF2B5EF4-FFF2-40B4-BE49-F238E27FC236}">
                <a16:creationId xmlns:a16="http://schemas.microsoft.com/office/drawing/2014/main" id="{BBA9A4FD-FD71-4C7F-82D4-4B88FE7FFCF8}"/>
              </a:ext>
            </a:extLst>
          </p:cNvPr>
          <p:cNvCxnSpPr>
            <a:cxnSpLocks/>
          </p:cNvCxnSpPr>
          <p:nvPr/>
        </p:nvCxnSpPr>
        <p:spPr>
          <a:xfrm flipH="1">
            <a:off x="3820237" y="923637"/>
            <a:ext cx="144016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2D04C5C4-F8AE-45A8-8349-D9795D3DA5FE}"/>
              </a:ext>
            </a:extLst>
          </p:cNvPr>
          <p:cNvPicPr>
            <a:picLocks noChangeAspect="1"/>
          </p:cNvPicPr>
          <p:nvPr/>
        </p:nvPicPr>
        <p:blipFill rotWithShape="1">
          <a:blip r:embed="rId4"/>
          <a:srcRect r="69194"/>
          <a:stretch/>
        </p:blipFill>
        <p:spPr>
          <a:xfrm>
            <a:off x="1563144" y="822213"/>
            <a:ext cx="1027187" cy="1400907"/>
          </a:xfrm>
          <a:prstGeom prst="rect">
            <a:avLst/>
          </a:prstGeom>
        </p:spPr>
      </p:pic>
    </p:spTree>
    <p:extLst>
      <p:ext uri="{BB962C8B-B14F-4D97-AF65-F5344CB8AC3E}">
        <p14:creationId xmlns:p14="http://schemas.microsoft.com/office/powerpoint/2010/main" val="1621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B4E56810-70DD-4613-B098-CB728A7110F2}"/>
              </a:ext>
            </a:extLst>
          </p:cNvPr>
          <p:cNvPicPr>
            <a:picLocks noChangeAspect="1"/>
          </p:cNvPicPr>
          <p:nvPr/>
        </p:nvPicPr>
        <p:blipFill>
          <a:blip r:embed="rId3"/>
          <a:stretch>
            <a:fillRect/>
          </a:stretch>
        </p:blipFill>
        <p:spPr>
          <a:xfrm>
            <a:off x="1701924" y="765050"/>
            <a:ext cx="3744416" cy="790747"/>
          </a:xfrm>
          <a:prstGeom prst="rect">
            <a:avLst/>
          </a:prstGeom>
        </p:spPr>
      </p:pic>
      <p:pic>
        <p:nvPicPr>
          <p:cNvPr id="19" name="Picture 6" descr="223,428 imágenes de Incorrecto - Imágenes, fotos y vectores de stock |  Shutterstock">
            <a:extLst>
              <a:ext uri="{FF2B5EF4-FFF2-40B4-BE49-F238E27FC236}">
                <a16:creationId xmlns:a16="http://schemas.microsoft.com/office/drawing/2014/main" id="{05C311B9-43B7-4271-A26D-2F788266DC8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75355" y="1492235"/>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B3FD69A8-B5F2-4885-AAEA-2034FE197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2764" y="1444453"/>
            <a:ext cx="471168" cy="47116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76BFEEB-4538-401F-BA60-FC9E64A2A5F3}"/>
              </a:ext>
            </a:extLst>
          </p:cNvPr>
          <p:cNvPicPr>
            <a:picLocks noChangeAspect="1"/>
          </p:cNvPicPr>
          <p:nvPr/>
        </p:nvPicPr>
        <p:blipFill>
          <a:blip r:embed="rId6"/>
          <a:stretch>
            <a:fillRect/>
          </a:stretch>
        </p:blipFill>
        <p:spPr>
          <a:xfrm>
            <a:off x="7102524" y="737297"/>
            <a:ext cx="4113008" cy="805037"/>
          </a:xfrm>
          <a:prstGeom prst="rect">
            <a:avLst/>
          </a:prstGeom>
        </p:spPr>
      </p:pic>
      <p:sp>
        <p:nvSpPr>
          <p:cNvPr id="21" name="CuadroTexto 20">
            <a:extLst>
              <a:ext uri="{FF2B5EF4-FFF2-40B4-BE49-F238E27FC236}">
                <a16:creationId xmlns:a16="http://schemas.microsoft.com/office/drawing/2014/main" id="{6772702E-474C-49F3-B0DC-02E4E04DF665}"/>
              </a:ext>
            </a:extLst>
          </p:cNvPr>
          <p:cNvSpPr txBox="1"/>
          <p:nvPr/>
        </p:nvSpPr>
        <p:spPr>
          <a:xfrm>
            <a:off x="1485900" y="227347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CFA493A-0639-476B-8AD8-3D3CDFB57B7E}"/>
              </a:ext>
            </a:extLst>
          </p:cNvPr>
          <p:cNvPicPr>
            <a:picLocks noChangeAspect="1"/>
          </p:cNvPicPr>
          <p:nvPr/>
        </p:nvPicPr>
        <p:blipFill>
          <a:blip r:embed="rId7"/>
          <a:stretch>
            <a:fillRect/>
          </a:stretch>
        </p:blipFill>
        <p:spPr>
          <a:xfrm>
            <a:off x="1861256" y="2747329"/>
            <a:ext cx="4582202" cy="1827043"/>
          </a:xfrm>
          <a:prstGeom prst="rect">
            <a:avLst/>
          </a:prstGeom>
        </p:spPr>
      </p:pic>
      <p:pic>
        <p:nvPicPr>
          <p:cNvPr id="8" name="Imagen 7">
            <a:extLst>
              <a:ext uri="{FF2B5EF4-FFF2-40B4-BE49-F238E27FC236}">
                <a16:creationId xmlns:a16="http://schemas.microsoft.com/office/drawing/2014/main" id="{479A647F-B9F3-4D99-9D0C-A19F847AA6FD}"/>
              </a:ext>
            </a:extLst>
          </p:cNvPr>
          <p:cNvPicPr>
            <a:picLocks noChangeAspect="1"/>
          </p:cNvPicPr>
          <p:nvPr/>
        </p:nvPicPr>
        <p:blipFill>
          <a:blip r:embed="rId8"/>
          <a:stretch>
            <a:fillRect/>
          </a:stretch>
        </p:blipFill>
        <p:spPr>
          <a:xfrm>
            <a:off x="7280762" y="2747329"/>
            <a:ext cx="4611668" cy="1827043"/>
          </a:xfrm>
          <a:prstGeom prst="rect">
            <a:avLst/>
          </a:prstGeom>
        </p:spPr>
      </p:pic>
      <p:pic>
        <p:nvPicPr>
          <p:cNvPr id="9" name="Imagen 8">
            <a:extLst>
              <a:ext uri="{FF2B5EF4-FFF2-40B4-BE49-F238E27FC236}">
                <a16:creationId xmlns:a16="http://schemas.microsoft.com/office/drawing/2014/main" id="{47859ED2-6536-46E7-98FE-F1F4162124F1}"/>
              </a:ext>
            </a:extLst>
          </p:cNvPr>
          <p:cNvPicPr>
            <a:picLocks noChangeAspect="1"/>
          </p:cNvPicPr>
          <p:nvPr/>
        </p:nvPicPr>
        <p:blipFill>
          <a:blip r:embed="rId9"/>
          <a:stretch>
            <a:fillRect/>
          </a:stretch>
        </p:blipFill>
        <p:spPr>
          <a:xfrm>
            <a:off x="1825958" y="4796873"/>
            <a:ext cx="8932211" cy="1827043"/>
          </a:xfrm>
          <a:prstGeom prst="rect">
            <a:avLst/>
          </a:prstGeom>
        </p:spPr>
      </p:pic>
      <p:pic>
        <p:nvPicPr>
          <p:cNvPr id="22" name="Picture 6" descr="223,428 imágenes de Incorrecto - Imágenes, fotos y vectores de stock |  Shutterstock">
            <a:extLst>
              <a:ext uri="{FF2B5EF4-FFF2-40B4-BE49-F238E27FC236}">
                <a16:creationId xmlns:a16="http://schemas.microsoft.com/office/drawing/2014/main" id="{E1CA33D2-9811-43D5-96C4-0F469B9F525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04880" y="4411461"/>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1882B0DC-2487-410E-ADA0-0028C3EA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5428" y="4389713"/>
            <a:ext cx="471168" cy="4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6772702E-474C-49F3-B0DC-02E4E04DF665}"/>
              </a:ext>
            </a:extLst>
          </p:cNvPr>
          <p:cNvSpPr txBox="1"/>
          <p:nvPr/>
        </p:nvSpPr>
        <p:spPr>
          <a:xfrm>
            <a:off x="1269876" y="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D693E6-76A4-49C1-A270-D8458E2F4ADB}"/>
              </a:ext>
            </a:extLst>
          </p:cNvPr>
          <p:cNvPicPr>
            <a:picLocks noChangeAspect="1"/>
          </p:cNvPicPr>
          <p:nvPr/>
        </p:nvPicPr>
        <p:blipFill>
          <a:blip r:embed="rId3"/>
          <a:stretch>
            <a:fillRect/>
          </a:stretch>
        </p:blipFill>
        <p:spPr>
          <a:xfrm>
            <a:off x="1472902" y="654068"/>
            <a:ext cx="3629469" cy="1671466"/>
          </a:xfrm>
          <a:prstGeom prst="rect">
            <a:avLst/>
          </a:prstGeom>
        </p:spPr>
      </p:pic>
      <p:pic>
        <p:nvPicPr>
          <p:cNvPr id="11" name="Imagen 10">
            <a:extLst>
              <a:ext uri="{FF2B5EF4-FFF2-40B4-BE49-F238E27FC236}">
                <a16:creationId xmlns:a16="http://schemas.microsoft.com/office/drawing/2014/main" id="{338FB56F-B689-4047-8C88-E57EA7C45452}"/>
              </a:ext>
            </a:extLst>
          </p:cNvPr>
          <p:cNvPicPr>
            <a:picLocks noChangeAspect="1"/>
          </p:cNvPicPr>
          <p:nvPr/>
        </p:nvPicPr>
        <p:blipFill>
          <a:blip r:embed="rId4"/>
          <a:stretch>
            <a:fillRect/>
          </a:stretch>
        </p:blipFill>
        <p:spPr>
          <a:xfrm>
            <a:off x="6958508" y="654068"/>
            <a:ext cx="4908834" cy="1651715"/>
          </a:xfrm>
          <a:prstGeom prst="rect">
            <a:avLst/>
          </a:prstGeom>
        </p:spPr>
      </p:pic>
      <p:pic>
        <p:nvPicPr>
          <p:cNvPr id="18" name="Imagen 17">
            <a:extLst>
              <a:ext uri="{FF2B5EF4-FFF2-40B4-BE49-F238E27FC236}">
                <a16:creationId xmlns:a16="http://schemas.microsoft.com/office/drawing/2014/main" id="{50631E4F-5E66-4258-9DBA-43DAF741DE06}"/>
              </a:ext>
            </a:extLst>
          </p:cNvPr>
          <p:cNvPicPr>
            <a:picLocks noChangeAspect="1"/>
          </p:cNvPicPr>
          <p:nvPr/>
        </p:nvPicPr>
        <p:blipFill rotWithShape="1">
          <a:blip r:embed="rId5">
            <a:clrChange>
              <a:clrFrom>
                <a:srgbClr val="FFFFFF"/>
              </a:clrFrom>
              <a:clrTo>
                <a:srgbClr val="FFFFFF">
                  <a:alpha val="0"/>
                </a:srgbClr>
              </a:clrTo>
            </a:clrChange>
          </a:blip>
          <a:srcRect l="65955"/>
          <a:stretch/>
        </p:blipFill>
        <p:spPr>
          <a:xfrm>
            <a:off x="5526834" y="626586"/>
            <a:ext cx="1135156" cy="1400907"/>
          </a:xfrm>
          <a:prstGeom prst="rect">
            <a:avLst/>
          </a:prstGeom>
        </p:spPr>
      </p:pic>
      <p:sp>
        <p:nvSpPr>
          <p:cNvPr id="23" name="CuadroTexto 22">
            <a:extLst>
              <a:ext uri="{FF2B5EF4-FFF2-40B4-BE49-F238E27FC236}">
                <a16:creationId xmlns:a16="http://schemas.microsoft.com/office/drawing/2014/main" id="{8D4D05C7-9A78-4591-A41C-C66851C07C73}"/>
              </a:ext>
            </a:extLst>
          </p:cNvPr>
          <p:cNvSpPr txBox="1"/>
          <p:nvPr/>
        </p:nvSpPr>
        <p:spPr>
          <a:xfrm>
            <a:off x="1285947" y="292494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ACUERDOS DE EQUIPO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28F504EE-60DC-4DE6-BBC1-FF1DDD078190}"/>
              </a:ext>
            </a:extLst>
          </p:cNvPr>
          <p:cNvSpPr txBox="1"/>
          <p:nvPr/>
        </p:nvSpPr>
        <p:spPr>
          <a:xfrm>
            <a:off x="1472902" y="3382776"/>
            <a:ext cx="568638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recomendaciones que se vayan adoptar para mejorar el código en post de conseguir un código limpio tienen que ser consensuadas por el equipo de desarrollo para evitar que cada uno vaya por su lado.</a:t>
            </a:r>
          </a:p>
        </p:txBody>
      </p:sp>
      <p:pic>
        <p:nvPicPr>
          <p:cNvPr id="1026" name="Picture 2" descr="Lineamientos">
            <a:extLst>
              <a:ext uri="{FF2B5EF4-FFF2-40B4-BE49-F238E27FC236}">
                <a16:creationId xmlns:a16="http://schemas.microsoft.com/office/drawing/2014/main" id="{F03D2D88-7DDE-4E6B-9363-3E957DC3F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925" y="4861395"/>
            <a:ext cx="783531" cy="783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arrollador - Iconos gratis de computadora">
            <a:extLst>
              <a:ext uri="{FF2B5EF4-FFF2-40B4-BE49-F238E27FC236}">
                <a16:creationId xmlns:a16="http://schemas.microsoft.com/office/drawing/2014/main" id="{2FE90DAF-1B82-408B-9681-36BD70243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3410" y="399404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esarrollador - Iconos gratis de computadora">
            <a:extLst>
              <a:ext uri="{FF2B5EF4-FFF2-40B4-BE49-F238E27FC236}">
                <a16:creationId xmlns:a16="http://schemas.microsoft.com/office/drawing/2014/main" id="{AE36D328-14D6-4540-981B-7AF07EDCE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286" y="5129808"/>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esarrollador - Iconos gratis de computadora">
            <a:extLst>
              <a:ext uri="{FF2B5EF4-FFF2-40B4-BE49-F238E27FC236}">
                <a16:creationId xmlns:a16="http://schemas.microsoft.com/office/drawing/2014/main" id="{BE87E8AB-96E9-428C-9C62-836745AF95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8828" y="5728171"/>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curvado 12">
            <a:extLst>
              <a:ext uri="{FF2B5EF4-FFF2-40B4-BE49-F238E27FC236}">
                <a16:creationId xmlns:a16="http://schemas.microsoft.com/office/drawing/2014/main" id="{C94810DA-4092-4B8C-85C8-92B11B99A846}"/>
              </a:ext>
            </a:extLst>
          </p:cNvPr>
          <p:cNvCxnSpPr>
            <a:stCxn id="26" idx="3"/>
            <a:endCxn id="1026" idx="1"/>
          </p:cNvCxnSpPr>
          <p:nvPr/>
        </p:nvCxnSpPr>
        <p:spPr>
          <a:xfrm flipV="1">
            <a:off x="7879366" y="5253161"/>
            <a:ext cx="664559" cy="236687"/>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Conector: curvado 27">
            <a:extLst>
              <a:ext uri="{FF2B5EF4-FFF2-40B4-BE49-F238E27FC236}">
                <a16:creationId xmlns:a16="http://schemas.microsoft.com/office/drawing/2014/main" id="{F93465B3-3BCD-44E3-91B7-2BE82C094313}"/>
              </a:ext>
            </a:extLst>
          </p:cNvPr>
          <p:cNvCxnSpPr>
            <a:cxnSpLocks/>
            <a:stCxn id="1028" idx="1"/>
            <a:endCxn id="1026" idx="0"/>
          </p:cNvCxnSpPr>
          <p:nvPr/>
        </p:nvCxnSpPr>
        <p:spPr>
          <a:xfrm rot="10800000" flipV="1">
            <a:off x="8935692" y="4354085"/>
            <a:ext cx="487719" cy="50731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onector: curvado 29">
            <a:extLst>
              <a:ext uri="{FF2B5EF4-FFF2-40B4-BE49-F238E27FC236}">
                <a16:creationId xmlns:a16="http://schemas.microsoft.com/office/drawing/2014/main" id="{6E8544E1-E49F-4DA9-BB87-70702870B72C}"/>
              </a:ext>
            </a:extLst>
          </p:cNvPr>
          <p:cNvCxnSpPr>
            <a:cxnSpLocks/>
            <a:stCxn id="27" idx="1"/>
            <a:endCxn id="1026" idx="2"/>
          </p:cNvCxnSpPr>
          <p:nvPr/>
        </p:nvCxnSpPr>
        <p:spPr>
          <a:xfrm rot="10800000">
            <a:off x="8935692" y="5644927"/>
            <a:ext cx="903137" cy="443285"/>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Rectángulo 34">
            <a:extLst>
              <a:ext uri="{FF2B5EF4-FFF2-40B4-BE49-F238E27FC236}">
                <a16:creationId xmlns:a16="http://schemas.microsoft.com/office/drawing/2014/main" id="{3465B2E4-6C71-43D3-AD9E-E198B31743C3}"/>
              </a:ext>
            </a:extLst>
          </p:cNvPr>
          <p:cNvSpPr/>
          <p:nvPr/>
        </p:nvSpPr>
        <p:spPr>
          <a:xfrm>
            <a:off x="9197787" y="4966926"/>
            <a:ext cx="1439576" cy="600164"/>
          </a:xfrm>
          <a:prstGeom prst="rect">
            <a:avLst/>
          </a:prstGeom>
        </p:spPr>
        <p:txBody>
          <a:bodyPr wrap="square">
            <a:spAutoFit/>
          </a:bodyPr>
          <a:lstStyle/>
          <a:p>
            <a:pPr algn="ctr"/>
            <a:r>
              <a:rPr lang="es-ES" sz="1100" b="1" dirty="0">
                <a:solidFill>
                  <a:srgbClr val="7030A0"/>
                </a:solidFill>
                <a:effectLst>
                  <a:outerShdw blurRad="38100" dist="38100" dir="2700000" algn="tl">
                    <a:srgbClr val="000000">
                      <a:alpha val="43137"/>
                    </a:srgbClr>
                  </a:outerShdw>
                </a:effectLst>
              </a:rPr>
              <a:t>LINEAMIENTOS O ESTANDARES DE PROGRAMACIÓN</a:t>
            </a:r>
            <a:endParaRPr lang="es-PE" sz="11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94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ES PERMITIDO COMENTARIOS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958422" y="5401309"/>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908456" y="1792257"/>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10236" y="1815101"/>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51" y="3239582"/>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8326660" y="301298"/>
            <a:ext cx="3334324" cy="1400907"/>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353556" y="1959767"/>
            <a:ext cx="3334324" cy="1400907"/>
          </a:xfrm>
          <a:prstGeom prst="rect">
            <a:avLst/>
          </a:prstGeom>
        </p:spPr>
      </p:pic>
    </p:spTree>
    <p:extLst>
      <p:ext uri="{BB962C8B-B14F-4D97-AF65-F5344CB8AC3E}">
        <p14:creationId xmlns:p14="http://schemas.microsoft.com/office/powerpoint/2010/main" val="429234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0"/>
            <a:ext cx="9721080" cy="286232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CLASES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clase es un conjunto de atributos (variables) y métodos (funciones) que describen las características y comportamientos de los objetos que se crean a partir de esa clase. Los atributos describen las características de los objetos y los métodos describen las acciones que los objetos pueden realizar.</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Cada clase es un molde para crear objetos, y cada objeto creado a partir de una clase es una instancia de esa clase.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posible crear muchos objetos de una misma clase, cada uno con sus propias características y comportamientos. Además, las clases pueden heredar de otras clases y compartir sus atributos y métodos, permitiendo la creación de jerarquías de clases y la reutilización del código.</a:t>
            </a:r>
          </a:p>
        </p:txBody>
      </p:sp>
      <p:sp>
        <p:nvSpPr>
          <p:cNvPr id="10" name="CuadroTexto 9">
            <a:extLst>
              <a:ext uri="{FF2B5EF4-FFF2-40B4-BE49-F238E27FC236}">
                <a16:creationId xmlns:a16="http://schemas.microsoft.com/office/drawing/2014/main" id="{0A409E6F-9A88-4537-BF41-0FF456DB0ADD}"/>
              </a:ext>
            </a:extLst>
          </p:cNvPr>
          <p:cNvSpPr txBox="1"/>
          <p:nvPr/>
        </p:nvSpPr>
        <p:spPr>
          <a:xfrm>
            <a:off x="6958508" y="3114529"/>
            <a:ext cx="4796357" cy="3693319"/>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METODOS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una función asociada a un objeto que define un comportamiento específico. Los métodos son utilizados para realizar acciones o tareas específicas en un objeto, y pueden recibir o devolver información.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métodos son declarados en una clase y cada objeto creado a partir de esa clase tiene acceso a los métodos de la clase. Los métodos pueden ser llamados en un objeto y pueden acceder y modificar las propiedades del objeto, y también pueden comunicarse con otros objetos.</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341884" y="3120057"/>
            <a:ext cx="4680520" cy="3139321"/>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PROPIEDADES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 una característica de un objeto que describe su estado o un aspecto específico de su comportamiento. Una propiedad puede ser pensada como una variable asociada a un objeto.</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Las propiedades son declaradas en una clase y cada objeto creado a partir de esa clase tiene su propia copia de las propiedades. Esto significa que cada objeto puede tener valores diferentes para las propiedades.. </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672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rogramando a mi Manera | Blog para programadores Junior">
            <a:extLst>
              <a:ext uri="{FF2B5EF4-FFF2-40B4-BE49-F238E27FC236}">
                <a16:creationId xmlns:a16="http://schemas.microsoft.com/office/drawing/2014/main" id="{DD9AA4AF-4EF2-450B-A096-4650859B5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69876" y="116632"/>
            <a:ext cx="5472608" cy="3056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tos - Platzi">
            <a:extLst>
              <a:ext uri="{FF2B5EF4-FFF2-40B4-BE49-F238E27FC236}">
                <a16:creationId xmlns:a16="http://schemas.microsoft.com/office/drawing/2014/main" id="{49698030-918A-4ECC-A93A-E1DA5745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608" y="3443231"/>
            <a:ext cx="5548908" cy="327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BLO PASTOR ADMINISTRACION TECNICA: Pilares De La Programación Orientada a  Objetos - P.O.O -Diseño">
            <a:extLst>
              <a:ext uri="{FF2B5EF4-FFF2-40B4-BE49-F238E27FC236}">
                <a16:creationId xmlns:a16="http://schemas.microsoft.com/office/drawing/2014/main" id="{6A692108-8B58-455F-A6AF-E794FE63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764704"/>
            <a:ext cx="6926906" cy="52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59569" y="260648"/>
            <a:ext cx="5713872" cy="258532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representar una entidad en términos de sus características más importantes, sin necesidad de conocer los detalles de su implementación.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significa que se puede definir una interfaz común para varias clases, de manera que se pueden tratar a los objetos de esas clases de manera uniforme, independientemente de cómo estén implementadas internamente.</a:t>
            </a:r>
          </a:p>
        </p:txBody>
      </p:sp>
      <p:pic>
        <p:nvPicPr>
          <p:cNvPr id="2050" name="Picture 2" descr="Metáfora acerca de conceptos de la POO | Aprendizaje y enseñanza de la  informática">
            <a:extLst>
              <a:ext uri="{FF2B5EF4-FFF2-40B4-BE49-F238E27FC236}">
                <a16:creationId xmlns:a16="http://schemas.microsoft.com/office/drawing/2014/main" id="{95F4281D-43DA-440E-9557-45FDC95E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27"/>
          <a:stretch/>
        </p:blipFill>
        <p:spPr bwMode="auto">
          <a:xfrm>
            <a:off x="7119031" y="2996952"/>
            <a:ext cx="4320481" cy="31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204214"/>
            <a:ext cx="6264696" cy="4801314"/>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creado que puede ser leído y entendido fácilmente por uno o mas programadores que no lo han escrito, que puedan seguir el flujo aunque no comprenda todo lo que se hace en él, de manera rápida.</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MANTENIBLE,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sea sencillo y fácil de modificarlo, y que dichos cambios no impacten en otras partes del código.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TESTEABLE,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permita realizar con facilidad pruebas automáticas, de tal manera que cualquier modificación que se realice pueda evaluarse el correcto funcionamiento con rapidez.</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DUPLICACIONES,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no se encuentre repetido en diferentes parte del sistema, sino que las funcionalidades que se van a reutilizar  tengan una única ubicación y que se comparta en donde se necesite.</a:t>
            </a:r>
          </a:p>
        </p:txBody>
      </p:sp>
      <p:sp>
        <p:nvSpPr>
          <p:cNvPr id="6" name="Rectángulo 5">
            <a:extLst>
              <a:ext uri="{FF2B5EF4-FFF2-40B4-BE49-F238E27FC236}">
                <a16:creationId xmlns:a16="http://schemas.microsoft.com/office/drawing/2014/main" id="{B252EAC4-8277-466B-9431-358884F371F4}"/>
              </a:ext>
            </a:extLst>
          </p:cNvPr>
          <p:cNvSpPr/>
          <p:nvPr/>
        </p:nvSpPr>
        <p:spPr>
          <a:xfrm>
            <a:off x="7470849" y="5688523"/>
            <a:ext cx="3168352" cy="830997"/>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ctr"/>
            <a:r>
              <a:rPr lang="es-ES" sz="1600" b="1" u="sng" dirty="0"/>
              <a:t>Regla de los Boy Scouts</a:t>
            </a:r>
          </a:p>
          <a:p>
            <a:pPr algn="ctr"/>
            <a:r>
              <a:rPr lang="es-ES" sz="1600" b="1" dirty="0"/>
              <a:t>“Deja el código mas limpio de como lo encontraste”</a:t>
            </a:r>
            <a:endParaRPr lang="es-ES" sz="1600" dirty="0"/>
          </a:p>
        </p:txBody>
      </p:sp>
      <p:sp>
        <p:nvSpPr>
          <p:cNvPr id="7" name="Rectángulo 6">
            <a:extLst>
              <a:ext uri="{FF2B5EF4-FFF2-40B4-BE49-F238E27FC236}">
                <a16:creationId xmlns:a16="http://schemas.microsoft.com/office/drawing/2014/main" id="{75176843-CF78-4181-BB9C-C37578F6BD36}"/>
              </a:ext>
            </a:extLst>
          </p:cNvPr>
          <p:cNvSpPr/>
          <p:nvPr/>
        </p:nvSpPr>
        <p:spPr>
          <a:xfrm>
            <a:off x="1557908" y="5090041"/>
            <a:ext cx="4608512" cy="1323439"/>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“Con el código generado, se tiene que buscar que todas las características se den en la medida de lo posible y se debe evitar, también en la medida de lo posible, sacrificar una o más característica por otra”</a:t>
            </a:r>
            <a:endParaRPr lang="es-ES" sz="1600" dirty="0"/>
          </a:p>
        </p:txBody>
      </p:sp>
    </p:spTree>
    <p:extLst>
      <p:ext uri="{BB962C8B-B14F-4D97-AF65-F5344CB8AC3E}">
        <p14:creationId xmlns:p14="http://schemas.microsoft.com/office/powerpoint/2010/main" val="11297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466642" y="4412868"/>
            <a:ext cx="6604075"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la abstracción permite definir una interfaz común para varias clases, lo que facilita la creación de código reutilizable y flexible.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Además, al trabajar con interfaces y clases abstractas, se pueden crear jerarquías de clases y trabajar con objetos de diferentes clases de forma homogénea.</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491198" y="7032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pic>
        <p:nvPicPr>
          <p:cNvPr id="4" name="Imagen 3">
            <a:extLst>
              <a:ext uri="{FF2B5EF4-FFF2-40B4-BE49-F238E27FC236}">
                <a16:creationId xmlns:a16="http://schemas.microsoft.com/office/drawing/2014/main" id="{01B1DEDD-0323-41B9-96FC-D5BCD0493745}"/>
              </a:ext>
            </a:extLst>
          </p:cNvPr>
          <p:cNvPicPr>
            <a:picLocks noChangeAspect="1"/>
          </p:cNvPicPr>
          <p:nvPr/>
        </p:nvPicPr>
        <p:blipFill>
          <a:blip r:embed="rId3"/>
          <a:stretch>
            <a:fillRect/>
          </a:stretch>
        </p:blipFill>
        <p:spPr>
          <a:xfrm>
            <a:off x="5077609" y="393171"/>
            <a:ext cx="1895238" cy="904762"/>
          </a:xfrm>
          <a:prstGeom prst="rect">
            <a:avLst/>
          </a:prstGeom>
        </p:spPr>
      </p:pic>
      <p:pic>
        <p:nvPicPr>
          <p:cNvPr id="6" name="Imagen 5">
            <a:extLst>
              <a:ext uri="{FF2B5EF4-FFF2-40B4-BE49-F238E27FC236}">
                <a16:creationId xmlns:a16="http://schemas.microsoft.com/office/drawing/2014/main" id="{D3D791C2-9CC4-4BF6-9645-359539F19AF1}"/>
              </a:ext>
            </a:extLst>
          </p:cNvPr>
          <p:cNvPicPr>
            <a:picLocks noChangeAspect="1"/>
          </p:cNvPicPr>
          <p:nvPr/>
        </p:nvPicPr>
        <p:blipFill rotWithShape="1">
          <a:blip r:embed="rId4"/>
          <a:srcRect r="32923" b="53835"/>
          <a:stretch/>
        </p:blipFill>
        <p:spPr>
          <a:xfrm>
            <a:off x="1396544" y="473578"/>
            <a:ext cx="2306185" cy="2985329"/>
          </a:xfrm>
          <a:prstGeom prst="rect">
            <a:avLst/>
          </a:prstGeom>
        </p:spPr>
      </p:pic>
      <p:pic>
        <p:nvPicPr>
          <p:cNvPr id="7" name="Imagen 6">
            <a:extLst>
              <a:ext uri="{FF2B5EF4-FFF2-40B4-BE49-F238E27FC236}">
                <a16:creationId xmlns:a16="http://schemas.microsoft.com/office/drawing/2014/main" id="{56C7F919-1BE5-4F98-BB25-292F0776A7A1}"/>
              </a:ext>
            </a:extLst>
          </p:cNvPr>
          <p:cNvPicPr>
            <a:picLocks noChangeAspect="1"/>
          </p:cNvPicPr>
          <p:nvPr/>
        </p:nvPicPr>
        <p:blipFill rotWithShape="1">
          <a:blip r:embed="rId4"/>
          <a:srcRect t="48387"/>
          <a:stretch/>
        </p:blipFill>
        <p:spPr>
          <a:xfrm>
            <a:off x="8471026" y="151624"/>
            <a:ext cx="3294079" cy="3197851"/>
          </a:xfrm>
          <a:prstGeom prst="rect">
            <a:avLst/>
          </a:prstGeom>
        </p:spPr>
      </p:pic>
      <p:cxnSp>
        <p:nvCxnSpPr>
          <p:cNvPr id="14" name="Conector: angular 13">
            <a:extLst>
              <a:ext uri="{FF2B5EF4-FFF2-40B4-BE49-F238E27FC236}">
                <a16:creationId xmlns:a16="http://schemas.microsoft.com/office/drawing/2014/main" id="{FC416002-462C-4359-997E-4D45867EAF24}"/>
              </a:ext>
            </a:extLst>
          </p:cNvPr>
          <p:cNvCxnSpPr>
            <a:stCxn id="4" idx="1"/>
            <a:endCxn id="6" idx="3"/>
          </p:cNvCxnSpPr>
          <p:nvPr/>
        </p:nvCxnSpPr>
        <p:spPr>
          <a:xfrm rot="10800000" flipV="1">
            <a:off x="3702729" y="845551"/>
            <a:ext cx="1374880" cy="11206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0DEB8A4F-4DC5-4239-984D-D74BD95398B8}"/>
              </a:ext>
            </a:extLst>
          </p:cNvPr>
          <p:cNvCxnSpPr>
            <a:cxnSpLocks/>
            <a:stCxn id="4" idx="3"/>
            <a:endCxn id="7" idx="1"/>
          </p:cNvCxnSpPr>
          <p:nvPr/>
        </p:nvCxnSpPr>
        <p:spPr>
          <a:xfrm>
            <a:off x="6972847" y="845552"/>
            <a:ext cx="1498179" cy="90499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0C8910-7F86-4786-BEE6-EB09B5137E31}"/>
              </a:ext>
            </a:extLst>
          </p:cNvPr>
          <p:cNvPicPr>
            <a:picLocks noChangeAspect="1"/>
          </p:cNvPicPr>
          <p:nvPr/>
        </p:nvPicPr>
        <p:blipFill>
          <a:blip r:embed="rId5"/>
          <a:stretch>
            <a:fillRect/>
          </a:stretch>
        </p:blipFill>
        <p:spPr>
          <a:xfrm>
            <a:off x="4006180" y="2402905"/>
            <a:ext cx="4038095" cy="1371429"/>
          </a:xfrm>
          <a:prstGeom prst="rect">
            <a:avLst/>
          </a:prstGeom>
        </p:spPr>
      </p:pic>
    </p:spTree>
    <p:extLst>
      <p:ext uri="{BB962C8B-B14F-4D97-AF65-F5344CB8AC3E}">
        <p14:creationId xmlns:p14="http://schemas.microsoft.com/office/powerpoint/2010/main" val="972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1075" y="3430159"/>
            <a:ext cx="2768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ENCAPSULAMIENTO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ocultar los detalles de implementación de una clase detrás de una interfaz pública. Esto permite que los objetos interactúen entre sí a través de un conjunto de métodos y propiedades públicas, mientras que la implementación interna de la clase permanece oculta. </a:t>
            </a:r>
          </a:p>
        </p:txBody>
      </p:sp>
      <p:pic>
        <p:nvPicPr>
          <p:cNvPr id="4" name="Imagen 3">
            <a:extLst>
              <a:ext uri="{FF2B5EF4-FFF2-40B4-BE49-F238E27FC236}">
                <a16:creationId xmlns:a16="http://schemas.microsoft.com/office/drawing/2014/main" id="{92141114-D9B8-4161-8511-CA0303384123}"/>
              </a:ext>
            </a:extLst>
          </p:cNvPr>
          <p:cNvPicPr>
            <a:picLocks noChangeAspect="1"/>
          </p:cNvPicPr>
          <p:nvPr/>
        </p:nvPicPr>
        <p:blipFill>
          <a:blip r:embed="rId3"/>
          <a:stretch>
            <a:fillRect/>
          </a:stretch>
        </p:blipFill>
        <p:spPr>
          <a:xfrm>
            <a:off x="2561740" y="2276766"/>
            <a:ext cx="3267597" cy="2094613"/>
          </a:xfrm>
          <a:prstGeom prst="rect">
            <a:avLst/>
          </a:prstGeom>
        </p:spPr>
      </p:pic>
      <p:sp>
        <p:nvSpPr>
          <p:cNvPr id="9" name="CuadroTexto 8">
            <a:extLst>
              <a:ext uri="{FF2B5EF4-FFF2-40B4-BE49-F238E27FC236}">
                <a16:creationId xmlns:a16="http://schemas.microsoft.com/office/drawing/2014/main" id="{2E76D34C-BC1B-43CE-B255-B6170623175B}"/>
              </a:ext>
            </a:extLst>
          </p:cNvPr>
          <p:cNvSpPr txBox="1"/>
          <p:nvPr/>
        </p:nvSpPr>
        <p:spPr>
          <a:xfrm>
            <a:off x="2478833" y="190743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1269876" y="4797152"/>
            <a:ext cx="5713872" cy="120032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encapsulamiento permite limitar el acceso a los miembros de una clase, lo que ayuda a proteger la integridad de los datos y a asegurar que la lógica de la clase sea correcta.</a:t>
            </a:r>
          </a:p>
        </p:txBody>
      </p:sp>
      <p:pic>
        <p:nvPicPr>
          <p:cNvPr id="3074" name="Picture 2" descr="Encapsulamiento (informática) - Wikipedia, la enciclopedia libre">
            <a:extLst>
              <a:ext uri="{FF2B5EF4-FFF2-40B4-BE49-F238E27FC236}">
                <a16:creationId xmlns:a16="http://schemas.microsoft.com/office/drawing/2014/main" id="{477E3E00-7FB1-48EA-9057-7A57D157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291" y="1784385"/>
            <a:ext cx="3016200" cy="176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O: ¿Qué es la programación orientada a objetos? | Alura Cursos Online">
            <a:extLst>
              <a:ext uri="{FF2B5EF4-FFF2-40B4-BE49-F238E27FC236}">
                <a16:creationId xmlns:a16="http://schemas.microsoft.com/office/drawing/2014/main" id="{8AFCC241-C265-4EEA-A2E9-50BF12DB5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47" y="4583093"/>
            <a:ext cx="4055393" cy="1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49529" y="3430159"/>
            <a:ext cx="226536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POLIMORFISMO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que los objetos de diferentes clases respondan al mismo mensaje o llamado a método. Esto significa que una clase puede tener varias formas de implementar un método y, dependiendo del objeto que se llame, se ejecutará la implementación específica de esa clase. </a:t>
            </a:r>
          </a:p>
        </p:txBody>
      </p:sp>
      <p:sp>
        <p:nvSpPr>
          <p:cNvPr id="9" name="CuadroTexto 8">
            <a:extLst>
              <a:ext uri="{FF2B5EF4-FFF2-40B4-BE49-F238E27FC236}">
                <a16:creationId xmlns:a16="http://schemas.microsoft.com/office/drawing/2014/main" id="{2E76D34C-BC1B-43CE-B255-B6170623175B}"/>
              </a:ext>
            </a:extLst>
          </p:cNvPr>
          <p:cNvSpPr txBox="1"/>
          <p:nvPr/>
        </p:nvSpPr>
        <p:spPr>
          <a:xfrm>
            <a:off x="1557908" y="195250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4998728" y="5934670"/>
            <a:ext cx="6768752" cy="92333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polimorfismo permite tratar a los objetos de diferentes clases de manera uniforme, lo que facilita la creación de código reutilizable y flexible.</a:t>
            </a:r>
          </a:p>
        </p:txBody>
      </p:sp>
      <p:pic>
        <p:nvPicPr>
          <p:cNvPr id="6" name="Imagen 5">
            <a:extLst>
              <a:ext uri="{FF2B5EF4-FFF2-40B4-BE49-F238E27FC236}">
                <a16:creationId xmlns:a16="http://schemas.microsoft.com/office/drawing/2014/main" id="{116717B3-9F50-496F-979C-34B290A1255E}"/>
              </a:ext>
            </a:extLst>
          </p:cNvPr>
          <p:cNvPicPr>
            <a:picLocks noChangeAspect="1"/>
          </p:cNvPicPr>
          <p:nvPr/>
        </p:nvPicPr>
        <p:blipFill rotWithShape="1">
          <a:blip r:embed="rId3"/>
          <a:srcRect r="12444" b="88113"/>
          <a:stretch/>
        </p:blipFill>
        <p:spPr>
          <a:xfrm>
            <a:off x="3761186" y="1954495"/>
            <a:ext cx="2695155" cy="815198"/>
          </a:xfrm>
          <a:prstGeom prst="rect">
            <a:avLst/>
          </a:prstGeom>
        </p:spPr>
      </p:pic>
      <p:pic>
        <p:nvPicPr>
          <p:cNvPr id="12" name="Imagen 11">
            <a:extLst>
              <a:ext uri="{FF2B5EF4-FFF2-40B4-BE49-F238E27FC236}">
                <a16:creationId xmlns:a16="http://schemas.microsoft.com/office/drawing/2014/main" id="{D46D7105-3FC5-4F2E-8CC0-E2C89FC8927C}"/>
              </a:ext>
            </a:extLst>
          </p:cNvPr>
          <p:cNvPicPr>
            <a:picLocks noChangeAspect="1"/>
          </p:cNvPicPr>
          <p:nvPr/>
        </p:nvPicPr>
        <p:blipFill rotWithShape="1">
          <a:blip r:embed="rId3"/>
          <a:srcRect t="55018" b="-1"/>
          <a:stretch/>
        </p:blipFill>
        <p:spPr>
          <a:xfrm>
            <a:off x="1364378" y="3440614"/>
            <a:ext cx="3078207" cy="3084926"/>
          </a:xfrm>
          <a:prstGeom prst="rect">
            <a:avLst/>
          </a:prstGeom>
        </p:spPr>
      </p:pic>
      <p:pic>
        <p:nvPicPr>
          <p:cNvPr id="13" name="Imagen 12">
            <a:extLst>
              <a:ext uri="{FF2B5EF4-FFF2-40B4-BE49-F238E27FC236}">
                <a16:creationId xmlns:a16="http://schemas.microsoft.com/office/drawing/2014/main" id="{F4775BBF-4666-4F47-9353-00749841A2AA}"/>
              </a:ext>
            </a:extLst>
          </p:cNvPr>
          <p:cNvPicPr>
            <a:picLocks noChangeAspect="1"/>
          </p:cNvPicPr>
          <p:nvPr/>
        </p:nvPicPr>
        <p:blipFill rotWithShape="1">
          <a:blip r:embed="rId3"/>
          <a:srcRect t="14068" r="14323" b="46402"/>
          <a:stretch/>
        </p:blipFill>
        <p:spPr>
          <a:xfrm>
            <a:off x="8126121" y="482833"/>
            <a:ext cx="2637321" cy="2710924"/>
          </a:xfrm>
          <a:prstGeom prst="rect">
            <a:avLst/>
          </a:prstGeom>
        </p:spPr>
      </p:pic>
      <p:cxnSp>
        <p:nvCxnSpPr>
          <p:cNvPr id="14" name="Conector: angular 13">
            <a:extLst>
              <a:ext uri="{FF2B5EF4-FFF2-40B4-BE49-F238E27FC236}">
                <a16:creationId xmlns:a16="http://schemas.microsoft.com/office/drawing/2014/main" id="{AC2032A0-26CE-45F1-A51A-86D52EAE8185}"/>
              </a:ext>
            </a:extLst>
          </p:cNvPr>
          <p:cNvCxnSpPr>
            <a:cxnSpLocks/>
            <a:stCxn id="6" idx="2"/>
            <a:endCxn id="12" idx="0"/>
          </p:cNvCxnSpPr>
          <p:nvPr/>
        </p:nvCxnSpPr>
        <p:spPr>
          <a:xfrm rot="5400000">
            <a:off x="3670663" y="2002512"/>
            <a:ext cx="670921" cy="22052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080BB9A2-5A8A-4B93-B9D5-09AF3B61A73B}"/>
              </a:ext>
            </a:extLst>
          </p:cNvPr>
          <p:cNvCxnSpPr>
            <a:cxnSpLocks/>
            <a:stCxn id="6" idx="3"/>
            <a:endCxn id="13" idx="1"/>
          </p:cNvCxnSpPr>
          <p:nvPr/>
        </p:nvCxnSpPr>
        <p:spPr>
          <a:xfrm flipV="1">
            <a:off x="6456341" y="1838295"/>
            <a:ext cx="1669780" cy="52379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AC71E072-0EB0-439A-A3F6-55203F240CA0}"/>
              </a:ext>
            </a:extLst>
          </p:cNvPr>
          <p:cNvPicPr>
            <a:picLocks noChangeAspect="1"/>
          </p:cNvPicPr>
          <p:nvPr/>
        </p:nvPicPr>
        <p:blipFill>
          <a:blip r:embed="rId4"/>
          <a:stretch>
            <a:fillRect/>
          </a:stretch>
        </p:blipFill>
        <p:spPr>
          <a:xfrm>
            <a:off x="7048575" y="4427324"/>
            <a:ext cx="3775872" cy="1176091"/>
          </a:xfrm>
          <a:prstGeom prst="rect">
            <a:avLst/>
          </a:prstGeom>
        </p:spPr>
      </p:pic>
    </p:spTree>
    <p:extLst>
      <p:ext uri="{BB962C8B-B14F-4D97-AF65-F5344CB8AC3E}">
        <p14:creationId xmlns:p14="http://schemas.microsoft.com/office/powerpoint/2010/main" val="17324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53</a:t>
            </a:fld>
            <a:endParaRPr lang="es-ES" noProof="0" dirty="0"/>
          </a:p>
        </p:txBody>
      </p:sp>
      <p:sp>
        <p:nvSpPr>
          <p:cNvPr id="9" name="CuadroTexto 8">
            <a:extLst>
              <a:ext uri="{FF2B5EF4-FFF2-40B4-BE49-F238E27FC236}">
                <a16:creationId xmlns:a16="http://schemas.microsoft.com/office/drawing/2014/main" id="{522997E0-2C77-4E05-9F75-87F72499A351}"/>
              </a:ext>
            </a:extLst>
          </p:cNvPr>
          <p:cNvSpPr txBox="1"/>
          <p:nvPr/>
        </p:nvSpPr>
        <p:spPr>
          <a:xfrm>
            <a:off x="5391274" y="35332"/>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214810" y="219998"/>
            <a:ext cx="41764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a:off x="7427922" y="219998"/>
            <a:ext cx="43720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9E93214B-44EA-4A6A-B083-B9F7FC2A00FD}"/>
              </a:ext>
            </a:extLst>
          </p:cNvPr>
          <p:cNvSpPr txBox="1"/>
          <p:nvPr/>
        </p:nvSpPr>
        <p:spPr>
          <a:xfrm>
            <a:off x="4428643" y="2205224"/>
            <a:ext cx="114480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42" name="CuadroTexto 41">
            <a:extLst>
              <a:ext uri="{FF2B5EF4-FFF2-40B4-BE49-F238E27FC236}">
                <a16:creationId xmlns:a16="http://schemas.microsoft.com/office/drawing/2014/main" id="{820C0448-D53E-4E01-90D1-48B05281B96A}"/>
              </a:ext>
            </a:extLst>
          </p:cNvPr>
          <p:cNvSpPr txBox="1"/>
          <p:nvPr/>
        </p:nvSpPr>
        <p:spPr>
          <a:xfrm>
            <a:off x="2259858" y="2205224"/>
            <a:ext cx="98065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p>
        </p:txBody>
      </p:sp>
      <p:sp>
        <p:nvSpPr>
          <p:cNvPr id="44" name="CuadroTexto 43">
            <a:extLst>
              <a:ext uri="{FF2B5EF4-FFF2-40B4-BE49-F238E27FC236}">
                <a16:creationId xmlns:a16="http://schemas.microsoft.com/office/drawing/2014/main" id="{39F1F58E-92D5-4AB2-B7CA-E970FF319CC7}"/>
              </a:ext>
            </a:extLst>
          </p:cNvPr>
          <p:cNvSpPr txBox="1"/>
          <p:nvPr/>
        </p:nvSpPr>
        <p:spPr>
          <a:xfrm>
            <a:off x="6843603" y="2205224"/>
            <a:ext cx="93987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45" name="CuadroTexto 44">
            <a:extLst>
              <a:ext uri="{FF2B5EF4-FFF2-40B4-BE49-F238E27FC236}">
                <a16:creationId xmlns:a16="http://schemas.microsoft.com/office/drawing/2014/main" id="{3F84DAE6-D0E0-4DF1-B529-7D750EA4F6C6}"/>
              </a:ext>
            </a:extLst>
          </p:cNvPr>
          <p:cNvSpPr txBox="1"/>
          <p:nvPr/>
        </p:nvSpPr>
        <p:spPr>
          <a:xfrm>
            <a:off x="8953093" y="2205224"/>
            <a:ext cx="125419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46" name="Conector recto 45">
            <a:extLst>
              <a:ext uri="{FF2B5EF4-FFF2-40B4-BE49-F238E27FC236}">
                <a16:creationId xmlns:a16="http://schemas.microsoft.com/office/drawing/2014/main" id="{24E6399B-882A-4CD2-80C5-845387F2A563}"/>
              </a:ext>
            </a:extLst>
          </p:cNvPr>
          <p:cNvCxnSpPr/>
          <p:nvPr/>
        </p:nvCxnSpPr>
        <p:spPr>
          <a:xfrm>
            <a:off x="3862164"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8" name="Conector recto 47">
            <a:extLst>
              <a:ext uri="{FF2B5EF4-FFF2-40B4-BE49-F238E27FC236}">
                <a16:creationId xmlns:a16="http://schemas.microsoft.com/office/drawing/2014/main" id="{DF56AB82-C98D-4EBC-957B-38498090DACB}"/>
              </a:ext>
            </a:extLst>
          </p:cNvPr>
          <p:cNvCxnSpPr/>
          <p:nvPr/>
        </p:nvCxnSpPr>
        <p:spPr>
          <a:xfrm>
            <a:off x="623842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9" name="Conector recto 48">
            <a:extLst>
              <a:ext uri="{FF2B5EF4-FFF2-40B4-BE49-F238E27FC236}">
                <a16:creationId xmlns:a16="http://schemas.microsoft.com/office/drawing/2014/main" id="{68B0A12E-6461-41F6-AA0D-E44E39494B04}"/>
              </a:ext>
            </a:extLst>
          </p:cNvPr>
          <p:cNvCxnSpPr/>
          <p:nvPr/>
        </p:nvCxnSpPr>
        <p:spPr>
          <a:xfrm>
            <a:off x="839866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A97CFA67-BA9B-4845-A44A-590F0A171D68}"/>
              </a:ext>
            </a:extLst>
          </p:cNvPr>
          <p:cNvCxnSpPr/>
          <p:nvPr/>
        </p:nvCxnSpPr>
        <p:spPr>
          <a:xfrm>
            <a:off x="10774932" y="2205224"/>
            <a:ext cx="0" cy="324000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File:Robustness Diagram Actor.svg - Wikipedia">
            <a:extLst>
              <a:ext uri="{FF2B5EF4-FFF2-40B4-BE49-F238E27FC236}">
                <a16:creationId xmlns:a16="http://schemas.microsoft.com/office/drawing/2014/main" id="{D4E9EA36-DB5E-44C4-ADF5-919CF6C5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90" t="6182" r="28390" b="7271"/>
          <a:stretch/>
        </p:blipFill>
        <p:spPr bwMode="auto">
          <a:xfrm>
            <a:off x="2259858" y="3462991"/>
            <a:ext cx="980633" cy="13728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 Vector Isolated on White Background, File Sign Stock Vector -  Illustration of decline, management: 125391856">
            <a:extLst>
              <a:ext uri="{FF2B5EF4-FFF2-40B4-BE49-F238E27FC236}">
                <a16:creationId xmlns:a16="http://schemas.microsoft.com/office/drawing/2014/main" id="{D4E3E3B6-4729-4DAB-BC19-4580E2406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4477357"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 Icon Vector Isolated on White Background, File Sign Stock Vector -  Illustration of decline, management: 125391856">
            <a:extLst>
              <a:ext uri="{FF2B5EF4-FFF2-40B4-BE49-F238E27FC236}">
                <a16:creationId xmlns:a16="http://schemas.microsoft.com/office/drawing/2014/main" id="{1C48B4FD-9407-4A52-9266-C3391507A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6718455"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File Icon Vector Isolated on White Background, File Sign Stock Vector -  Illustration of decline, management: 125391856">
            <a:extLst>
              <a:ext uri="{FF2B5EF4-FFF2-40B4-BE49-F238E27FC236}">
                <a16:creationId xmlns:a16="http://schemas.microsoft.com/office/drawing/2014/main" id="{AD95C780-2EDB-4BB1-8711-C598FB2D8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9013861"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ector recto de flecha 52">
            <a:extLst>
              <a:ext uri="{FF2B5EF4-FFF2-40B4-BE49-F238E27FC236}">
                <a16:creationId xmlns:a16="http://schemas.microsoft.com/office/drawing/2014/main" id="{6C8ADE01-51B6-493A-A9CC-3740E61308B4}"/>
              </a:ext>
            </a:extLst>
          </p:cNvPr>
          <p:cNvCxnSpPr>
            <a:stCxn id="1026" idx="3"/>
            <a:endCxn id="47" idx="1"/>
          </p:cNvCxnSpPr>
          <p:nvPr/>
        </p:nvCxnSpPr>
        <p:spPr>
          <a:xfrm>
            <a:off x="3240491" y="4149440"/>
            <a:ext cx="1236866"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Conector recto de flecha 57">
            <a:extLst>
              <a:ext uri="{FF2B5EF4-FFF2-40B4-BE49-F238E27FC236}">
                <a16:creationId xmlns:a16="http://schemas.microsoft.com/office/drawing/2014/main" id="{3C311777-2617-4E94-972F-2358DAA605AF}"/>
              </a:ext>
            </a:extLst>
          </p:cNvPr>
          <p:cNvCxnSpPr>
            <a:cxnSpLocks/>
            <a:stCxn id="47" idx="3"/>
            <a:endCxn id="54" idx="1"/>
          </p:cNvCxnSpPr>
          <p:nvPr/>
        </p:nvCxnSpPr>
        <p:spPr>
          <a:xfrm>
            <a:off x="5677544" y="4149440"/>
            <a:ext cx="1040911"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Conector recto de flecha 60">
            <a:extLst>
              <a:ext uri="{FF2B5EF4-FFF2-40B4-BE49-F238E27FC236}">
                <a16:creationId xmlns:a16="http://schemas.microsoft.com/office/drawing/2014/main" id="{ED9BF824-C4FB-45AD-AC99-6673DC1C20A5}"/>
              </a:ext>
            </a:extLst>
          </p:cNvPr>
          <p:cNvCxnSpPr>
            <a:cxnSpLocks/>
            <a:stCxn id="54" idx="3"/>
            <a:endCxn id="55" idx="1"/>
          </p:cNvCxnSpPr>
          <p:nvPr/>
        </p:nvCxnSpPr>
        <p:spPr>
          <a:xfrm>
            <a:off x="7918642" y="4149440"/>
            <a:ext cx="1095219"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sp>
        <p:nvSpPr>
          <p:cNvPr id="1025" name="CuadroTexto 1024">
            <a:extLst>
              <a:ext uri="{FF2B5EF4-FFF2-40B4-BE49-F238E27FC236}">
                <a16:creationId xmlns:a16="http://schemas.microsoft.com/office/drawing/2014/main" id="{D70AB8BE-08D8-45F9-A58B-1F196E9918C4}"/>
              </a:ext>
            </a:extLst>
          </p:cNvPr>
          <p:cNvSpPr txBox="1"/>
          <p:nvPr/>
        </p:nvSpPr>
        <p:spPr>
          <a:xfrm>
            <a:off x="3597931" y="3789040"/>
            <a:ext cx="319318" cy="369332"/>
          </a:xfrm>
          <a:prstGeom prst="rect">
            <a:avLst/>
          </a:prstGeom>
          <a:noFill/>
        </p:spPr>
        <p:txBody>
          <a:bodyPr wrap="none" rtlCol="0">
            <a:spAutoFit/>
          </a:bodyPr>
          <a:lstStyle/>
          <a:p>
            <a:r>
              <a:rPr lang="es-PE" b="1" dirty="0">
                <a:solidFill>
                  <a:srgbClr val="C00000"/>
                </a:solidFill>
                <a:effectLst>
                  <a:outerShdw blurRad="38100" dist="38100" dir="2700000" algn="tl">
                    <a:srgbClr val="000000">
                      <a:alpha val="43137"/>
                    </a:srgbClr>
                  </a:outerShdw>
                </a:effectLst>
              </a:rPr>
              <a:t>1</a:t>
            </a:r>
          </a:p>
        </p:txBody>
      </p:sp>
      <p:sp>
        <p:nvSpPr>
          <p:cNvPr id="68" name="CuadroTexto 67">
            <a:extLst>
              <a:ext uri="{FF2B5EF4-FFF2-40B4-BE49-F238E27FC236}">
                <a16:creationId xmlns:a16="http://schemas.microsoft.com/office/drawing/2014/main" id="{0A8BED9D-4000-4212-8455-D8CE202F9852}"/>
              </a:ext>
            </a:extLst>
          </p:cNvPr>
          <p:cNvSpPr txBox="1"/>
          <p:nvPr/>
        </p:nvSpPr>
        <p:spPr>
          <a:xfrm>
            <a:off x="5911732" y="3802142"/>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2</a:t>
            </a:r>
          </a:p>
        </p:txBody>
      </p:sp>
      <p:sp>
        <p:nvSpPr>
          <p:cNvPr id="69" name="CuadroTexto 68">
            <a:extLst>
              <a:ext uri="{FF2B5EF4-FFF2-40B4-BE49-F238E27FC236}">
                <a16:creationId xmlns:a16="http://schemas.microsoft.com/office/drawing/2014/main" id="{4AD8FBA2-D082-4E39-9D23-FEAA71EFB4E9}"/>
              </a:ext>
            </a:extLst>
          </p:cNvPr>
          <p:cNvSpPr txBox="1"/>
          <p:nvPr/>
        </p:nvSpPr>
        <p:spPr>
          <a:xfrm>
            <a:off x="8105467" y="3813159"/>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3</a:t>
            </a:r>
          </a:p>
        </p:txBody>
      </p:sp>
      <p:sp>
        <p:nvSpPr>
          <p:cNvPr id="70" name="CuadroTexto 69">
            <a:extLst>
              <a:ext uri="{FF2B5EF4-FFF2-40B4-BE49-F238E27FC236}">
                <a16:creationId xmlns:a16="http://schemas.microsoft.com/office/drawing/2014/main" id="{27E5E434-0BD8-4B12-94CA-A5DA4DD7F981}"/>
              </a:ext>
            </a:extLst>
          </p:cNvPr>
          <p:cNvSpPr txBox="1"/>
          <p:nvPr/>
        </p:nvSpPr>
        <p:spPr>
          <a:xfrm>
            <a:off x="1355204" y="5839754"/>
            <a:ext cx="4352153" cy="923330"/>
          </a:xfrm>
          <a:prstGeom prst="rect">
            <a:avLst/>
          </a:prstGeom>
          <a:noFill/>
          <a:ln>
            <a:solidFill>
              <a:schemeClr val="tx2"/>
            </a:solidFill>
          </a:ln>
        </p:spPr>
        <p:txBody>
          <a:bodyPr wrap="none" rtlCol="0">
            <a:spAutoFit/>
          </a:bodyPr>
          <a:lstStyle/>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Crear, modificar o eliminar archivos</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Preparar archivos para confirmación</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Confirmar archivos</a:t>
            </a:r>
          </a:p>
        </p:txBody>
      </p:sp>
      <p:sp>
        <p:nvSpPr>
          <p:cNvPr id="1027" name="CuadroTexto 1026">
            <a:extLst>
              <a:ext uri="{FF2B5EF4-FFF2-40B4-BE49-F238E27FC236}">
                <a16:creationId xmlns:a16="http://schemas.microsoft.com/office/drawing/2014/main" id="{5EE7A636-5BEA-46C1-95DE-D608AF5EC326}"/>
              </a:ext>
            </a:extLst>
          </p:cNvPr>
          <p:cNvSpPr txBox="1"/>
          <p:nvPr/>
        </p:nvSpPr>
        <p:spPr>
          <a:xfrm>
            <a:off x="4298701" y="5005636"/>
            <a:ext cx="1340432"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p>
        </p:txBody>
      </p:sp>
      <p:sp>
        <p:nvSpPr>
          <p:cNvPr id="72" name="CuadroTexto 71">
            <a:extLst>
              <a:ext uri="{FF2B5EF4-FFF2-40B4-BE49-F238E27FC236}">
                <a16:creationId xmlns:a16="http://schemas.microsoft.com/office/drawing/2014/main" id="{6D12DF37-D69E-4A78-B8CF-B9B02E3F2E80}"/>
              </a:ext>
            </a:extLst>
          </p:cNvPr>
          <p:cNvSpPr txBox="1"/>
          <p:nvPr/>
        </p:nvSpPr>
        <p:spPr>
          <a:xfrm>
            <a:off x="6542647" y="5005636"/>
            <a:ext cx="1684757"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PREPARACIÓN</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p>
        </p:txBody>
      </p:sp>
      <p:sp>
        <p:nvSpPr>
          <p:cNvPr id="73" name="CuadroTexto 72">
            <a:extLst>
              <a:ext uri="{FF2B5EF4-FFF2-40B4-BE49-F238E27FC236}">
                <a16:creationId xmlns:a16="http://schemas.microsoft.com/office/drawing/2014/main" id="{6ABE6A28-0FF5-4B65-8574-320049786869}"/>
              </a:ext>
            </a:extLst>
          </p:cNvPr>
          <p:cNvSpPr txBox="1"/>
          <p:nvPr/>
        </p:nvSpPr>
        <p:spPr>
          <a:xfrm>
            <a:off x="8842596" y="4991749"/>
            <a:ext cx="1404680"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CONFIRMADO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sz="1600" b="1" dirty="0" err="1">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Commited</a:t>
            </a: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74" name="Rectángulo 73">
            <a:extLst>
              <a:ext uri="{FF2B5EF4-FFF2-40B4-BE49-F238E27FC236}">
                <a16:creationId xmlns:a16="http://schemas.microsoft.com/office/drawing/2014/main" id="{4BA07E8C-9199-4F81-8C57-C908F374D1D0}"/>
              </a:ext>
            </a:extLst>
          </p:cNvPr>
          <p:cNvSpPr/>
          <p:nvPr/>
        </p:nvSpPr>
        <p:spPr>
          <a:xfrm>
            <a:off x="4019563" y="548680"/>
            <a:ext cx="2160260" cy="900246"/>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Directorio de trabajo</a:t>
            </a:r>
            <a:r>
              <a:rPr lang="es-ES" sz="1050" dirty="0"/>
              <a:t>, donde se encuentran almacenados los archivos generados por tu lenguaje de programación, en el que estas trabajando.</a:t>
            </a:r>
          </a:p>
        </p:txBody>
      </p:sp>
      <p:sp>
        <p:nvSpPr>
          <p:cNvPr id="75" name="Rectángulo 74">
            <a:extLst>
              <a:ext uri="{FF2B5EF4-FFF2-40B4-BE49-F238E27FC236}">
                <a16:creationId xmlns:a16="http://schemas.microsoft.com/office/drawing/2014/main" id="{0AB75C2D-B755-41B6-AAFA-603BE706A03E}"/>
              </a:ext>
            </a:extLst>
          </p:cNvPr>
          <p:cNvSpPr/>
          <p:nvPr/>
        </p:nvSpPr>
        <p:spPr>
          <a:xfrm>
            <a:off x="6407274" y="548680"/>
            <a:ext cx="1955502" cy="1384995"/>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es el lugar de término medio entre lo que ha actualizado con sus archivos del directorio de trabajo y lo que ha confirmado (ha realizado COMMIT) por última vez.</a:t>
            </a:r>
          </a:p>
        </p:txBody>
      </p:sp>
      <p:sp>
        <p:nvSpPr>
          <p:cNvPr id="76" name="Rectángulo 75">
            <a:extLst>
              <a:ext uri="{FF2B5EF4-FFF2-40B4-BE49-F238E27FC236}">
                <a16:creationId xmlns:a16="http://schemas.microsoft.com/office/drawing/2014/main" id="{10F4B60B-34F9-4122-A680-684FF6CC9525}"/>
              </a:ext>
            </a:extLst>
          </p:cNvPr>
          <p:cNvSpPr/>
          <p:nvPr/>
        </p:nvSpPr>
        <p:spPr>
          <a:xfrm>
            <a:off x="8636203" y="548680"/>
            <a:ext cx="1955501"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Local</a:t>
            </a:r>
            <a:r>
              <a:rPr lang="es-ES" sz="1050" dirty="0"/>
              <a:t>, lugar donde se almacenan las diferencias versiones de tus archivos generados y modificados localmente (PC o RED LAN), que ya han sido confirmados.</a:t>
            </a:r>
          </a:p>
        </p:txBody>
      </p:sp>
      <p:sp>
        <p:nvSpPr>
          <p:cNvPr id="77" name="Rectángulo 76">
            <a:extLst>
              <a:ext uri="{FF2B5EF4-FFF2-40B4-BE49-F238E27FC236}">
                <a16:creationId xmlns:a16="http://schemas.microsoft.com/office/drawing/2014/main" id="{315922E9-4793-42B3-AB05-AAEC199BF4E6}"/>
              </a:ext>
            </a:extLst>
          </p:cNvPr>
          <p:cNvSpPr/>
          <p:nvPr/>
        </p:nvSpPr>
        <p:spPr>
          <a:xfrm>
            <a:off x="6285601" y="5565491"/>
            <a:ext cx="2027182"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Brinda espacio para preparar los cambios que se reflejarán en la próxima confirmación, con las modificaciones que se requieran antes de realizar la confirmación</a:t>
            </a:r>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149062" y="3430159"/>
            <a:ext cx="406438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AMBIENTES Y ESTADOS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54</a:t>
            </a:fld>
            <a:endParaRPr lang="es-ES" noProof="0" dirty="0"/>
          </a:p>
        </p:txBody>
      </p:sp>
      <p:pic>
        <p:nvPicPr>
          <p:cNvPr id="1028" name="Picture 4" descr="Conoce Git de una vez por todas | Nicolás Leal Blog">
            <a:extLst>
              <a:ext uri="{FF2B5EF4-FFF2-40B4-BE49-F238E27FC236}">
                <a16:creationId xmlns:a16="http://schemas.microsoft.com/office/drawing/2014/main" id="{E2983DA0-6174-4F85-9AD8-4B08D4A5E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 t="11314" r="3611" b="10266"/>
          <a:stretch/>
        </p:blipFill>
        <p:spPr bwMode="auto">
          <a:xfrm>
            <a:off x="1861769" y="2623343"/>
            <a:ext cx="8193083" cy="41180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89626DC6-C19B-4BE2-AFE8-C64FA79595EB}"/>
              </a:ext>
            </a:extLst>
          </p:cNvPr>
          <p:cNvSpPr/>
          <p:nvPr/>
        </p:nvSpPr>
        <p:spPr>
          <a:xfrm>
            <a:off x="8146277" y="869039"/>
            <a:ext cx="1998965" cy="1061829"/>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Remoto</a:t>
            </a:r>
            <a:r>
              <a:rPr lang="es-ES" sz="1050" dirty="0"/>
              <a:t>, lugar en la NUBE, donde se almacenan las diferencias versiones de tus archivos confirmados del REPOSITORIO LOCAL.</a:t>
            </a:r>
          </a:p>
        </p:txBody>
      </p:sp>
      <p:cxnSp>
        <p:nvCxnSpPr>
          <p:cNvPr id="26" name="Conector recto de flecha 25">
            <a:extLst>
              <a:ext uri="{FF2B5EF4-FFF2-40B4-BE49-F238E27FC236}">
                <a16:creationId xmlns:a16="http://schemas.microsoft.com/office/drawing/2014/main" id="{F70D99C3-4DE1-4307-8CAB-0AE01E155330}"/>
              </a:ext>
            </a:extLst>
          </p:cNvPr>
          <p:cNvCxnSpPr>
            <a:cxnSpLocks/>
            <a:stCxn id="19" idx="2"/>
          </p:cNvCxnSpPr>
          <p:nvPr/>
        </p:nvCxnSpPr>
        <p:spPr>
          <a:xfrm>
            <a:off x="7011595" y="852790"/>
            <a:ext cx="1" cy="184256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CA9683B-6697-4CB5-B9A3-EBADAB54EC67}"/>
              </a:ext>
            </a:extLst>
          </p:cNvPr>
          <p:cNvCxnSpPr>
            <a:cxnSpLocks/>
            <a:stCxn id="25" idx="2"/>
          </p:cNvCxnSpPr>
          <p:nvPr/>
        </p:nvCxnSpPr>
        <p:spPr>
          <a:xfrm flipH="1">
            <a:off x="9141750" y="1930868"/>
            <a:ext cx="4010" cy="75394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87677A50-FBCC-4240-82B1-1F3CB4E6BFA2}"/>
              </a:ext>
            </a:extLst>
          </p:cNvPr>
          <p:cNvCxnSpPr>
            <a:cxnSpLocks/>
          </p:cNvCxnSpPr>
          <p:nvPr/>
        </p:nvCxnSpPr>
        <p:spPr>
          <a:xfrm>
            <a:off x="8110636"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7DD6B780-77C0-4BCC-AE9E-C94D45A6D19A}"/>
              </a:ext>
            </a:extLst>
          </p:cNvPr>
          <p:cNvSpPr txBox="1"/>
          <p:nvPr/>
        </p:nvSpPr>
        <p:spPr>
          <a:xfrm>
            <a:off x="1561223" y="336473"/>
            <a:ext cx="2304527" cy="738664"/>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modificado y/o confirmado</a:t>
            </a:r>
          </a:p>
        </p:txBody>
      </p:sp>
      <p:sp>
        <p:nvSpPr>
          <p:cNvPr id="18" name="CuadroTexto 17">
            <a:extLst>
              <a:ext uri="{FF2B5EF4-FFF2-40B4-BE49-F238E27FC236}">
                <a16:creationId xmlns:a16="http://schemas.microsoft.com/office/drawing/2014/main" id="{0BC5BA16-3DC5-46AE-B787-0D2ACF40C549}"/>
              </a:ext>
            </a:extLst>
          </p:cNvPr>
          <p:cNvSpPr txBox="1"/>
          <p:nvPr/>
        </p:nvSpPr>
        <p:spPr>
          <a:xfrm>
            <a:off x="3753923" y="331658"/>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En Preparación</a:t>
            </a:r>
          </a:p>
        </p:txBody>
      </p:sp>
      <p:sp>
        <p:nvSpPr>
          <p:cNvPr id="19" name="CuadroTexto 18">
            <a:extLst>
              <a:ext uri="{FF2B5EF4-FFF2-40B4-BE49-F238E27FC236}">
                <a16:creationId xmlns:a16="http://schemas.microsoft.com/office/drawing/2014/main" id="{21B069E1-8F52-4705-8195-DD55174CFF23}"/>
              </a:ext>
            </a:extLst>
          </p:cNvPr>
          <p:cNvSpPr txBox="1"/>
          <p:nvPr/>
        </p:nvSpPr>
        <p:spPr>
          <a:xfrm>
            <a:off x="5859331" y="329570"/>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Confirmado</a:t>
            </a:r>
          </a:p>
        </p:txBody>
      </p:sp>
      <p:sp>
        <p:nvSpPr>
          <p:cNvPr id="20" name="CuadroTexto 19">
            <a:extLst>
              <a:ext uri="{FF2B5EF4-FFF2-40B4-BE49-F238E27FC236}">
                <a16:creationId xmlns:a16="http://schemas.microsoft.com/office/drawing/2014/main" id="{A6EB5726-73FE-4508-8261-6C4A8A3E6B26}"/>
              </a:ext>
            </a:extLst>
          </p:cNvPr>
          <p:cNvSpPr txBox="1"/>
          <p:nvPr/>
        </p:nvSpPr>
        <p:spPr>
          <a:xfrm>
            <a:off x="7964739" y="336473"/>
            <a:ext cx="2304527" cy="307777"/>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la Nube</a:t>
            </a:r>
          </a:p>
        </p:txBody>
      </p:sp>
      <p:sp>
        <p:nvSpPr>
          <p:cNvPr id="9" name="CuadroTexto 8">
            <a:extLst>
              <a:ext uri="{FF2B5EF4-FFF2-40B4-BE49-F238E27FC236}">
                <a16:creationId xmlns:a16="http://schemas.microsoft.com/office/drawing/2014/main" id="{522997E0-2C77-4E05-9F75-87F72499A351}"/>
              </a:ext>
            </a:extLst>
          </p:cNvPr>
          <p:cNvSpPr txBox="1"/>
          <p:nvPr/>
        </p:nvSpPr>
        <p:spPr>
          <a:xfrm>
            <a:off x="3873519" y="14634"/>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sp>
        <p:nvSpPr>
          <p:cNvPr id="23" name="CuadroTexto 22">
            <a:extLst>
              <a:ext uri="{FF2B5EF4-FFF2-40B4-BE49-F238E27FC236}">
                <a16:creationId xmlns:a16="http://schemas.microsoft.com/office/drawing/2014/main" id="{9891046A-E541-4ABE-BAE6-94A1CE4874D9}"/>
              </a:ext>
            </a:extLst>
          </p:cNvPr>
          <p:cNvSpPr txBox="1"/>
          <p:nvPr/>
        </p:nvSpPr>
        <p:spPr>
          <a:xfrm>
            <a:off x="8740365" y="0"/>
            <a:ext cx="2265877"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REMOTO</a:t>
            </a:r>
          </a:p>
        </p:txBody>
      </p:sp>
      <p:cxnSp>
        <p:nvCxnSpPr>
          <p:cNvPr id="12" name="Conector recto de flecha 11">
            <a:extLst>
              <a:ext uri="{FF2B5EF4-FFF2-40B4-BE49-F238E27FC236}">
                <a16:creationId xmlns:a16="http://schemas.microsoft.com/office/drawing/2014/main" id="{5FD3A27C-FB90-4DBF-9103-57381F1116F8}"/>
              </a:ext>
            </a:extLst>
          </p:cNvPr>
          <p:cNvCxnSpPr>
            <a:stCxn id="23" idx="1"/>
          </p:cNvCxnSpPr>
          <p:nvPr/>
        </p:nvCxnSpPr>
        <p:spPr>
          <a:xfrm flipH="1">
            <a:off x="8163858" y="184666"/>
            <a:ext cx="57650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341884" y="199300"/>
            <a:ext cx="25316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4BFFCC4-9202-43DB-9B56-88853CCD9CB2}"/>
              </a:ext>
            </a:extLst>
          </p:cNvPr>
          <p:cNvCxnSpPr>
            <a:cxnSpLocks/>
            <a:stCxn id="23" idx="3"/>
          </p:cNvCxnSpPr>
          <p:nvPr/>
        </p:nvCxnSpPr>
        <p:spPr>
          <a:xfrm>
            <a:off x="11006242" y="184666"/>
            <a:ext cx="84881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flipV="1">
            <a:off x="5910167" y="184666"/>
            <a:ext cx="2079179" cy="14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0886" y="3430159"/>
            <a:ext cx="384804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COMANDOS BÁSICOS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F6EA1C30-BA28-C9DC-2FCC-CCC8872466B0}"/>
              </a:ext>
            </a:extLst>
          </p:cNvPr>
          <p:cNvCxnSpPr>
            <a:cxnSpLocks/>
            <a:stCxn id="18" idx="2"/>
          </p:cNvCxnSpPr>
          <p:nvPr/>
        </p:nvCxnSpPr>
        <p:spPr>
          <a:xfrm flipH="1">
            <a:off x="4891842" y="854878"/>
            <a:ext cx="14345" cy="18404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477E45A-7908-58C5-2EF9-0FFCDF92DAB0}"/>
              </a:ext>
            </a:extLst>
          </p:cNvPr>
          <p:cNvCxnSpPr>
            <a:cxnSpLocks/>
            <a:stCxn id="7" idx="2"/>
          </p:cNvCxnSpPr>
          <p:nvPr/>
        </p:nvCxnSpPr>
        <p:spPr>
          <a:xfrm flipH="1">
            <a:off x="2702899" y="1075137"/>
            <a:ext cx="10588" cy="1548206"/>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59</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variables</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a:extLst>
              <a:ext uri="{FF2B5EF4-FFF2-40B4-BE49-F238E27FC236}">
                <a16:creationId xmlns:a16="http://schemas.microsoft.com/office/drawing/2014/main" id="{368A2EEC-7FCC-405D-82D7-42160C56993D}"/>
              </a:ext>
            </a:extLst>
          </p:cNvPr>
          <p:cNvPicPr>
            <a:picLocks noChangeAspect="1"/>
          </p:cNvPicPr>
          <p:nvPr/>
        </p:nvPicPr>
        <p:blipFill>
          <a:blip r:embed="rId3"/>
          <a:stretch>
            <a:fillRect/>
          </a:stretch>
        </p:blipFill>
        <p:spPr>
          <a:xfrm>
            <a:off x="1773932" y="855450"/>
            <a:ext cx="3154699" cy="1270642"/>
          </a:xfrm>
          <a:prstGeom prst="rect">
            <a:avLst/>
          </a:prstGeom>
        </p:spPr>
      </p:pic>
      <p:pic>
        <p:nvPicPr>
          <p:cNvPr id="9" name="Imagen 8">
            <a:extLst>
              <a:ext uri="{FF2B5EF4-FFF2-40B4-BE49-F238E27FC236}">
                <a16:creationId xmlns:a16="http://schemas.microsoft.com/office/drawing/2014/main" id="{E9E57E6C-1765-40CD-82C9-4396335AB55E}"/>
              </a:ext>
            </a:extLst>
          </p:cNvPr>
          <p:cNvPicPr>
            <a:picLocks noChangeAspect="1"/>
          </p:cNvPicPr>
          <p:nvPr/>
        </p:nvPicPr>
        <p:blipFill>
          <a:blip r:embed="rId4"/>
          <a:stretch>
            <a:fillRect/>
          </a:stretch>
        </p:blipFill>
        <p:spPr>
          <a:xfrm>
            <a:off x="6734821" y="855450"/>
            <a:ext cx="4796505" cy="1264919"/>
          </a:xfrm>
          <a:prstGeom prst="rect">
            <a:avLst/>
          </a:prstGeom>
        </p:spPr>
      </p:pic>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157944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52567" y="1692053"/>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354586" y="1246057"/>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41C99823-7361-40E7-9D5A-43713D7538CC}"/>
              </a:ext>
            </a:extLst>
          </p:cNvPr>
          <p:cNvPicPr>
            <a:picLocks noChangeAspect="1"/>
          </p:cNvPicPr>
          <p:nvPr/>
        </p:nvPicPr>
        <p:blipFill>
          <a:blip r:embed="rId7"/>
          <a:stretch>
            <a:fillRect/>
          </a:stretch>
        </p:blipFill>
        <p:spPr>
          <a:xfrm>
            <a:off x="1398866" y="3429000"/>
            <a:ext cx="4270628" cy="1834909"/>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55921746-09FE-48A3-84B0-0A43E1AC9A7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817468" y="517430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361F141-142B-404F-9B58-A8E08298436D}"/>
              </a:ext>
            </a:extLst>
          </p:cNvPr>
          <p:cNvPicPr>
            <a:picLocks noChangeAspect="1"/>
          </p:cNvPicPr>
          <p:nvPr/>
        </p:nvPicPr>
        <p:blipFill>
          <a:blip r:embed="rId8"/>
          <a:stretch>
            <a:fillRect/>
          </a:stretch>
        </p:blipFill>
        <p:spPr>
          <a:xfrm>
            <a:off x="6480583" y="3429000"/>
            <a:ext cx="5304980" cy="1791905"/>
          </a:xfrm>
          <a:prstGeom prst="rect">
            <a:avLst/>
          </a:prstGeom>
        </p:spPr>
      </p:pic>
      <p:pic>
        <p:nvPicPr>
          <p:cNvPr id="16" name="Picture 2" descr="Logo de correcto diseño editable">
            <a:extLst>
              <a:ext uri="{FF2B5EF4-FFF2-40B4-BE49-F238E27FC236}">
                <a16:creationId xmlns:a16="http://schemas.microsoft.com/office/drawing/2014/main" id="{A40CD009-F83C-47DF-8CCA-603BA4B88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0836" y="4990528"/>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37561029-FAC0-45DA-87E0-7F704AC80B8F}"/>
              </a:ext>
            </a:extLst>
          </p:cNvPr>
          <p:cNvSpPr/>
          <p:nvPr/>
        </p:nvSpPr>
        <p:spPr>
          <a:xfrm>
            <a:off x="5354585" y="403669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586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60</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61</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62</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63</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64</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65</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66</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67</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68</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6B3E2A-7BCE-457D-9CA9-28D754B12BC3}"/>
              </a:ext>
            </a:extLst>
          </p:cNvPr>
          <p:cNvPicPr>
            <a:picLocks noChangeAspect="1"/>
          </p:cNvPicPr>
          <p:nvPr/>
        </p:nvPicPr>
        <p:blipFill>
          <a:blip r:embed="rId3"/>
          <a:stretch>
            <a:fillRect/>
          </a:stretch>
        </p:blipFill>
        <p:spPr>
          <a:xfrm>
            <a:off x="1501129" y="3089482"/>
            <a:ext cx="4950247" cy="1266822"/>
          </a:xfrm>
          <a:prstGeom prst="rect">
            <a:avLst/>
          </a:prstGeom>
        </p:spPr>
      </p:pic>
      <p:pic>
        <p:nvPicPr>
          <p:cNvPr id="13" name="Imagen 12">
            <a:extLst>
              <a:ext uri="{FF2B5EF4-FFF2-40B4-BE49-F238E27FC236}">
                <a16:creationId xmlns:a16="http://schemas.microsoft.com/office/drawing/2014/main" id="{8B7995B5-0E73-4D65-92E7-6253C3BAF967}"/>
              </a:ext>
            </a:extLst>
          </p:cNvPr>
          <p:cNvPicPr>
            <a:picLocks noChangeAspect="1"/>
          </p:cNvPicPr>
          <p:nvPr/>
        </p:nvPicPr>
        <p:blipFill rotWithShape="1">
          <a:blip r:embed="rId4"/>
          <a:srcRect b="1425"/>
          <a:stretch/>
        </p:blipFill>
        <p:spPr>
          <a:xfrm>
            <a:off x="7325807" y="1801579"/>
            <a:ext cx="4130574" cy="1596580"/>
          </a:xfrm>
          <a:prstGeom prst="rect">
            <a:avLst/>
          </a:prstGeom>
        </p:spPr>
      </p:pic>
      <p:pic>
        <p:nvPicPr>
          <p:cNvPr id="12" name="Imagen 11">
            <a:extLst>
              <a:ext uri="{FF2B5EF4-FFF2-40B4-BE49-F238E27FC236}">
                <a16:creationId xmlns:a16="http://schemas.microsoft.com/office/drawing/2014/main" id="{11D2092C-3DC8-482E-AF81-30C451F9C75A}"/>
              </a:ext>
            </a:extLst>
          </p:cNvPr>
          <p:cNvPicPr>
            <a:picLocks noChangeAspect="1"/>
          </p:cNvPicPr>
          <p:nvPr/>
        </p:nvPicPr>
        <p:blipFill>
          <a:blip r:embed="rId5"/>
          <a:stretch>
            <a:fillRect/>
          </a:stretch>
        </p:blipFill>
        <p:spPr>
          <a:xfrm>
            <a:off x="1504205" y="779205"/>
            <a:ext cx="4676190" cy="1733333"/>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valores mágicos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876" y="3140074"/>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2638" y="2147402"/>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6491635D-D7BD-489D-AD60-A984336E7A4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845940" y="424386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91B842E-69C5-4EAE-82FF-ED1A86F6C646}"/>
              </a:ext>
            </a:extLst>
          </p:cNvPr>
          <p:cNvPicPr>
            <a:picLocks noChangeAspect="1"/>
          </p:cNvPicPr>
          <p:nvPr/>
        </p:nvPicPr>
        <p:blipFill rotWithShape="1">
          <a:blip r:embed="rId8">
            <a:clrChange>
              <a:clrFrom>
                <a:srgbClr val="FFFFFF"/>
              </a:clrFrom>
              <a:clrTo>
                <a:srgbClr val="FFFFFF">
                  <a:alpha val="0"/>
                </a:srgbClr>
              </a:clrTo>
            </a:clrChange>
          </a:blip>
          <a:srcRect l="2332" r="2070"/>
          <a:stretch/>
        </p:blipFill>
        <p:spPr>
          <a:xfrm>
            <a:off x="4942284" y="4505522"/>
            <a:ext cx="6937192" cy="2260708"/>
          </a:xfrm>
          <a:prstGeom prst="rect">
            <a:avLst/>
          </a:prstGeom>
        </p:spPr>
      </p:pic>
      <p:pic>
        <p:nvPicPr>
          <p:cNvPr id="20" name="Picture 2" descr="Logo de correcto diseño editable">
            <a:extLst>
              <a:ext uri="{FF2B5EF4-FFF2-40B4-BE49-F238E27FC236}">
                <a16:creationId xmlns:a16="http://schemas.microsoft.com/office/drawing/2014/main" id="{06B1C6D9-A055-4861-AE09-EBE58183C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49" y="45989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rot="1478113">
            <a:off x="6433580" y="185266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07D13665-9040-4BC7-A30E-A8EA103A376A}"/>
              </a:ext>
            </a:extLst>
          </p:cNvPr>
          <p:cNvSpPr/>
          <p:nvPr/>
        </p:nvSpPr>
        <p:spPr>
          <a:xfrm rot="1478113">
            <a:off x="3810410" y="449697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614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mal informar</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028963" y="142408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504797" y="12908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2" name="Grupo 11">
            <a:extLst>
              <a:ext uri="{FF2B5EF4-FFF2-40B4-BE49-F238E27FC236}">
                <a16:creationId xmlns:a16="http://schemas.microsoft.com/office/drawing/2014/main" id="{E29219B3-16B8-4A7E-802C-F8BCCB284F86}"/>
              </a:ext>
            </a:extLst>
          </p:cNvPr>
          <p:cNvGrpSpPr/>
          <p:nvPr/>
        </p:nvGrpSpPr>
        <p:grpSpPr>
          <a:xfrm>
            <a:off x="2110398" y="1096700"/>
            <a:ext cx="1936492" cy="606560"/>
            <a:chOff x="1383885" y="1141557"/>
            <a:chExt cx="1936492" cy="606560"/>
          </a:xfrm>
        </p:grpSpPr>
        <p:pic>
          <p:nvPicPr>
            <p:cNvPr id="7" name="Imagen 6">
              <a:extLst>
                <a:ext uri="{FF2B5EF4-FFF2-40B4-BE49-F238E27FC236}">
                  <a16:creationId xmlns:a16="http://schemas.microsoft.com/office/drawing/2014/main" id="{7609B9E5-C381-44D1-B450-3F4823214715}"/>
                </a:ext>
              </a:extLst>
            </p:cNvPr>
            <p:cNvPicPr>
              <a:picLocks noChangeAspect="1"/>
            </p:cNvPicPr>
            <p:nvPr/>
          </p:nvPicPr>
          <p:blipFill rotWithShape="1">
            <a:blip r:embed="rId4"/>
            <a:srcRect t="20636" r="74261" b="58324"/>
            <a:stretch/>
          </p:blipFill>
          <p:spPr>
            <a:xfrm>
              <a:off x="1383885" y="1141557"/>
              <a:ext cx="1152128" cy="192374"/>
            </a:xfrm>
            <a:prstGeom prst="rect">
              <a:avLst/>
            </a:prstGeom>
          </p:spPr>
        </p:pic>
        <p:pic>
          <p:nvPicPr>
            <p:cNvPr id="14" name="Imagen 13">
              <a:extLst>
                <a:ext uri="{FF2B5EF4-FFF2-40B4-BE49-F238E27FC236}">
                  <a16:creationId xmlns:a16="http://schemas.microsoft.com/office/drawing/2014/main" id="{20C305DC-2228-4B11-98E3-52749A84DFAA}"/>
                </a:ext>
              </a:extLst>
            </p:cNvPr>
            <p:cNvPicPr>
              <a:picLocks noChangeAspect="1"/>
            </p:cNvPicPr>
            <p:nvPr/>
          </p:nvPicPr>
          <p:blipFill rotWithShape="1">
            <a:blip r:embed="rId4"/>
            <a:srcRect l="24357" t="24008" r="42041" b="58905"/>
            <a:stretch/>
          </p:blipFill>
          <p:spPr>
            <a:xfrm>
              <a:off x="1421987" y="1359921"/>
              <a:ext cx="1504073" cy="156233"/>
            </a:xfrm>
            <a:prstGeom prst="rect">
              <a:avLst/>
            </a:prstGeom>
          </p:spPr>
        </p:pic>
        <p:pic>
          <p:nvPicPr>
            <p:cNvPr id="16" name="Imagen 15">
              <a:extLst>
                <a:ext uri="{FF2B5EF4-FFF2-40B4-BE49-F238E27FC236}">
                  <a16:creationId xmlns:a16="http://schemas.microsoft.com/office/drawing/2014/main" id="{69D9C42A-0495-44B4-8697-D921E4C7E434}"/>
                </a:ext>
              </a:extLst>
            </p:cNvPr>
            <p:cNvPicPr>
              <a:picLocks noChangeAspect="1"/>
            </p:cNvPicPr>
            <p:nvPr/>
          </p:nvPicPr>
          <p:blipFill rotWithShape="1">
            <a:blip r:embed="rId4"/>
            <a:srcRect l="57589" t="24008" b="57544"/>
            <a:stretch/>
          </p:blipFill>
          <p:spPr>
            <a:xfrm>
              <a:off x="1421987" y="1579440"/>
              <a:ext cx="1898390" cy="168677"/>
            </a:xfrm>
            <a:prstGeom prst="rect">
              <a:avLst/>
            </a:prstGeom>
          </p:spPr>
        </p:pic>
      </p:grpSp>
      <p:grpSp>
        <p:nvGrpSpPr>
          <p:cNvPr id="11" name="Grupo 10">
            <a:extLst>
              <a:ext uri="{FF2B5EF4-FFF2-40B4-BE49-F238E27FC236}">
                <a16:creationId xmlns:a16="http://schemas.microsoft.com/office/drawing/2014/main" id="{B64321AF-7652-4D55-BAE9-8380AED9A918}"/>
              </a:ext>
            </a:extLst>
          </p:cNvPr>
          <p:cNvGrpSpPr/>
          <p:nvPr/>
        </p:nvGrpSpPr>
        <p:grpSpPr>
          <a:xfrm>
            <a:off x="7253473" y="1136353"/>
            <a:ext cx="2221373" cy="575469"/>
            <a:chOff x="6568025" y="1082515"/>
            <a:chExt cx="2221373" cy="575469"/>
          </a:xfrm>
        </p:grpSpPr>
        <p:pic>
          <p:nvPicPr>
            <p:cNvPr id="13" name="Imagen 12">
              <a:extLst>
                <a:ext uri="{FF2B5EF4-FFF2-40B4-BE49-F238E27FC236}">
                  <a16:creationId xmlns:a16="http://schemas.microsoft.com/office/drawing/2014/main" id="{1B0369E7-BF44-4E57-8E7D-DB13AFD8162A}"/>
                </a:ext>
              </a:extLst>
            </p:cNvPr>
            <p:cNvPicPr>
              <a:picLocks noChangeAspect="1"/>
            </p:cNvPicPr>
            <p:nvPr/>
          </p:nvPicPr>
          <p:blipFill rotWithShape="1">
            <a:blip r:embed="rId4"/>
            <a:srcRect t="73207" r="77929" b="8609"/>
            <a:stretch/>
          </p:blipFill>
          <p:spPr>
            <a:xfrm>
              <a:off x="6568025" y="1082515"/>
              <a:ext cx="987939" cy="166255"/>
            </a:xfrm>
            <a:prstGeom prst="rect">
              <a:avLst/>
            </a:prstGeom>
          </p:spPr>
        </p:pic>
        <p:pic>
          <p:nvPicPr>
            <p:cNvPr id="17" name="Imagen 16">
              <a:extLst>
                <a:ext uri="{FF2B5EF4-FFF2-40B4-BE49-F238E27FC236}">
                  <a16:creationId xmlns:a16="http://schemas.microsoft.com/office/drawing/2014/main" id="{C64E3410-3DA8-4A20-8435-8B53EE072701}"/>
                </a:ext>
              </a:extLst>
            </p:cNvPr>
            <p:cNvPicPr>
              <a:picLocks noChangeAspect="1"/>
            </p:cNvPicPr>
            <p:nvPr/>
          </p:nvPicPr>
          <p:blipFill rotWithShape="1">
            <a:blip r:embed="rId4"/>
            <a:srcRect l="23780" t="73207" r="47709" b="8609"/>
            <a:stretch/>
          </p:blipFill>
          <p:spPr>
            <a:xfrm>
              <a:off x="6653850" y="1276793"/>
              <a:ext cx="1276220" cy="166255"/>
            </a:xfrm>
            <a:prstGeom prst="rect">
              <a:avLst/>
            </a:prstGeom>
          </p:spPr>
        </p:pic>
        <p:pic>
          <p:nvPicPr>
            <p:cNvPr id="18" name="Imagen 17">
              <a:extLst>
                <a:ext uri="{FF2B5EF4-FFF2-40B4-BE49-F238E27FC236}">
                  <a16:creationId xmlns:a16="http://schemas.microsoft.com/office/drawing/2014/main" id="{877CF2A9-1F7B-4423-AEA5-BF15ABFCF816}"/>
                </a:ext>
              </a:extLst>
            </p:cNvPr>
            <p:cNvPicPr>
              <a:picLocks noChangeAspect="1"/>
            </p:cNvPicPr>
            <p:nvPr/>
          </p:nvPicPr>
          <p:blipFill rotWithShape="1">
            <a:blip r:embed="rId4"/>
            <a:srcRect l="52291" t="74209" b="8609"/>
            <a:stretch/>
          </p:blipFill>
          <p:spPr>
            <a:xfrm>
              <a:off x="6653850" y="1500896"/>
              <a:ext cx="2135548" cy="157088"/>
            </a:xfrm>
            <a:prstGeom prst="rect">
              <a:avLst/>
            </a:prstGeom>
          </p:spPr>
        </p:pic>
      </p:grpSp>
      <p:pic>
        <p:nvPicPr>
          <p:cNvPr id="20" name="Picture 2" descr="Logo de correcto diseño editable">
            <a:extLst>
              <a:ext uri="{FF2B5EF4-FFF2-40B4-BE49-F238E27FC236}">
                <a16:creationId xmlns:a16="http://schemas.microsoft.com/office/drawing/2014/main" id="{66958123-AF58-4799-A01D-8A19D4E0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104" y="131658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7A66EA8E-EE42-4546-B6B2-C24F623E77E4}"/>
              </a:ext>
            </a:extLst>
          </p:cNvPr>
          <p:cNvSpPr/>
          <p:nvPr/>
        </p:nvSpPr>
        <p:spPr>
          <a:xfrm>
            <a:off x="1650214" y="2285193"/>
            <a:ext cx="3312368" cy="1077218"/>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a:t>
            </a:r>
            <a:r>
              <a:rPr lang="es-ES" sz="1600" dirty="0">
                <a:solidFill>
                  <a:srgbClr val="464646"/>
                </a:solidFill>
                <a:latin typeface="-apple-system"/>
              </a:rPr>
              <a:t>Evita utilizar notación húngara o cualquier tipo de inicial para comenzar el nombre de una variable que identifique al tipo de dato</a:t>
            </a:r>
            <a:r>
              <a:rPr lang="es-ES" sz="1600" b="1" dirty="0"/>
              <a:t>”</a:t>
            </a:r>
            <a:endParaRPr lang="es-ES" sz="1600" dirty="0"/>
          </a:p>
        </p:txBody>
      </p:sp>
      <p:grpSp>
        <p:nvGrpSpPr>
          <p:cNvPr id="22" name="Grupo 21">
            <a:extLst>
              <a:ext uri="{FF2B5EF4-FFF2-40B4-BE49-F238E27FC236}">
                <a16:creationId xmlns:a16="http://schemas.microsoft.com/office/drawing/2014/main" id="{083DEC1A-5A10-4961-91EB-1FCBA29D6B3C}"/>
              </a:ext>
            </a:extLst>
          </p:cNvPr>
          <p:cNvGrpSpPr/>
          <p:nvPr/>
        </p:nvGrpSpPr>
        <p:grpSpPr>
          <a:xfrm>
            <a:off x="6552312" y="2512538"/>
            <a:ext cx="2390260" cy="1840812"/>
            <a:chOff x="5040913" y="4120528"/>
            <a:chExt cx="2390260" cy="1840812"/>
          </a:xfrm>
        </p:grpSpPr>
        <p:pic>
          <p:nvPicPr>
            <p:cNvPr id="21" name="Imagen 20">
              <a:extLst>
                <a:ext uri="{FF2B5EF4-FFF2-40B4-BE49-F238E27FC236}">
                  <a16:creationId xmlns:a16="http://schemas.microsoft.com/office/drawing/2014/main" id="{2F886B03-BFAE-4BDA-A42C-FE8D01B0898F}"/>
                </a:ext>
              </a:extLst>
            </p:cNvPr>
            <p:cNvPicPr>
              <a:picLocks noChangeAspect="1"/>
            </p:cNvPicPr>
            <p:nvPr/>
          </p:nvPicPr>
          <p:blipFill rotWithShape="1">
            <a:blip r:embed="rId6"/>
            <a:srcRect l="19265" t="56649"/>
            <a:stretch/>
          </p:blipFill>
          <p:spPr>
            <a:xfrm>
              <a:off x="5040913" y="4120528"/>
              <a:ext cx="2106997" cy="1772153"/>
            </a:xfrm>
            <a:prstGeom prst="rect">
              <a:avLst/>
            </a:prstGeom>
          </p:spPr>
        </p:pic>
        <p:pic>
          <p:nvPicPr>
            <p:cNvPr id="25" name="Picture 6" descr="223,428 imágenes de Incorrecto - Imágenes, fotos y vectores de stock |  Shutterstock">
              <a:extLst>
                <a:ext uri="{FF2B5EF4-FFF2-40B4-BE49-F238E27FC236}">
                  <a16:creationId xmlns:a16="http://schemas.microsoft.com/office/drawing/2014/main" id="{F4162E5A-4517-49C1-B793-2096EFE7D33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39562" y="4189187"/>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223,428 imágenes de Incorrecto - Imágenes, fotos y vectores de stock |  Shutterstock">
              <a:extLst>
                <a:ext uri="{FF2B5EF4-FFF2-40B4-BE49-F238E27FC236}">
                  <a16:creationId xmlns:a16="http://schemas.microsoft.com/office/drawing/2014/main" id="{5671791B-E41C-4405-B662-5B1ADA0D18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99776" y="4889663"/>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423752D5-1AF6-4ED4-B027-CD96C856B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201" y="5477368"/>
              <a:ext cx="483972" cy="4839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3A320A0B-9FB6-34E7-083C-A76D180E2BCE}"/>
              </a:ext>
            </a:extLst>
          </p:cNvPr>
          <p:cNvSpPr txBox="1"/>
          <p:nvPr/>
        </p:nvSpPr>
        <p:spPr>
          <a:xfrm>
            <a:off x="1413892" y="4561163"/>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el uso del idioma Inglés </a:t>
            </a:r>
          </a:p>
        </p:txBody>
      </p:sp>
      <p:sp>
        <p:nvSpPr>
          <p:cNvPr id="9" name="Rectángulo 8">
            <a:extLst>
              <a:ext uri="{FF2B5EF4-FFF2-40B4-BE49-F238E27FC236}">
                <a16:creationId xmlns:a16="http://schemas.microsoft.com/office/drawing/2014/main" id="{6D2C8996-1E42-E9A2-0B21-C81AA489496F}"/>
              </a:ext>
            </a:extLst>
          </p:cNvPr>
          <p:cNvSpPr/>
          <p:nvPr/>
        </p:nvSpPr>
        <p:spPr>
          <a:xfrm>
            <a:off x="8914498" y="4561163"/>
            <a:ext cx="2881018" cy="1169551"/>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a:t>
            </a:r>
            <a:r>
              <a:rPr lang="es-ES" sz="1400" dirty="0">
                <a:solidFill>
                  <a:srgbClr val="464646"/>
                </a:solidFill>
                <a:latin typeface="-apple-system"/>
              </a:rPr>
              <a:t>En la medida de lo posible, usar el idioma ingles en nuestro código, con palabras ya conocidas,  para que sea mas universal y entendible en todo el mundo</a:t>
            </a:r>
            <a:r>
              <a:rPr lang="es-ES" sz="1400" b="1" dirty="0"/>
              <a:t>”</a:t>
            </a:r>
            <a:endParaRPr lang="es-ES" sz="1400" dirty="0"/>
          </a:p>
        </p:txBody>
      </p:sp>
      <p:pic>
        <p:nvPicPr>
          <p:cNvPr id="28" name="Imagen 27">
            <a:extLst>
              <a:ext uri="{FF2B5EF4-FFF2-40B4-BE49-F238E27FC236}">
                <a16:creationId xmlns:a16="http://schemas.microsoft.com/office/drawing/2014/main" id="{68C7AA0D-D3EC-C08D-35B6-A2B297CEEEC8}"/>
              </a:ext>
            </a:extLst>
          </p:cNvPr>
          <p:cNvPicPr>
            <a:picLocks noChangeAspect="1"/>
          </p:cNvPicPr>
          <p:nvPr/>
        </p:nvPicPr>
        <p:blipFill rotWithShape="1">
          <a:blip r:embed="rId7"/>
          <a:srcRect r="33634" b="51441"/>
          <a:stretch/>
        </p:blipFill>
        <p:spPr>
          <a:xfrm>
            <a:off x="1701828" y="5089928"/>
            <a:ext cx="2791733" cy="1577660"/>
          </a:xfrm>
          <a:prstGeom prst="rect">
            <a:avLst/>
          </a:prstGeom>
        </p:spPr>
      </p:pic>
      <p:pic>
        <p:nvPicPr>
          <p:cNvPr id="30" name="Imagen 29">
            <a:extLst>
              <a:ext uri="{FF2B5EF4-FFF2-40B4-BE49-F238E27FC236}">
                <a16:creationId xmlns:a16="http://schemas.microsoft.com/office/drawing/2014/main" id="{BC437B65-ECB1-BE9A-D6E9-F445E5AD2D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4962582" y="5091589"/>
            <a:ext cx="4658502" cy="1487451"/>
          </a:xfrm>
          <a:prstGeom prst="rect">
            <a:avLst/>
          </a:prstGeom>
        </p:spPr>
      </p:pic>
    </p:spTree>
    <p:extLst>
      <p:ext uri="{BB962C8B-B14F-4D97-AF65-F5344CB8AC3E}">
        <p14:creationId xmlns:p14="http://schemas.microsoft.com/office/powerpoint/2010/main" val="284697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175918A-908D-4760-91C8-D9F7DC382635}"/>
              </a:ext>
            </a:extLst>
          </p:cNvPr>
          <p:cNvPicPr>
            <a:picLocks noChangeAspect="1"/>
          </p:cNvPicPr>
          <p:nvPr/>
        </p:nvPicPr>
        <p:blipFill>
          <a:blip r:embed="rId3"/>
          <a:stretch>
            <a:fillRect/>
          </a:stretch>
        </p:blipFill>
        <p:spPr>
          <a:xfrm>
            <a:off x="2220555" y="3169449"/>
            <a:ext cx="2257143" cy="1161905"/>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Distinciones significativas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699" y="1403847"/>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74239" y="147635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a:off x="5740827" y="13636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FA40B1D0-7B06-4982-B592-F76B116A3F69}"/>
              </a:ext>
            </a:extLst>
          </p:cNvPr>
          <p:cNvPicPr>
            <a:picLocks noChangeAspect="1"/>
          </p:cNvPicPr>
          <p:nvPr/>
        </p:nvPicPr>
        <p:blipFill rotWithShape="1">
          <a:blip r:embed="rId6"/>
          <a:srcRect l="50000" t="81876" r="8269" b="2560"/>
          <a:stretch/>
        </p:blipFill>
        <p:spPr>
          <a:xfrm>
            <a:off x="7822606" y="1084866"/>
            <a:ext cx="1952314" cy="440873"/>
          </a:xfrm>
          <a:prstGeom prst="rect">
            <a:avLst/>
          </a:prstGeom>
        </p:spPr>
      </p:pic>
      <p:grpSp>
        <p:nvGrpSpPr>
          <p:cNvPr id="7" name="Grupo 6">
            <a:extLst>
              <a:ext uri="{FF2B5EF4-FFF2-40B4-BE49-F238E27FC236}">
                <a16:creationId xmlns:a16="http://schemas.microsoft.com/office/drawing/2014/main" id="{9634454C-040A-48CF-B21E-4F40651DA89D}"/>
              </a:ext>
            </a:extLst>
          </p:cNvPr>
          <p:cNvGrpSpPr/>
          <p:nvPr/>
        </p:nvGrpSpPr>
        <p:grpSpPr>
          <a:xfrm>
            <a:off x="1629916" y="1056414"/>
            <a:ext cx="2736304" cy="514394"/>
            <a:chOff x="1716143" y="1124744"/>
            <a:chExt cx="3802205" cy="775210"/>
          </a:xfrm>
        </p:grpSpPr>
        <p:pic>
          <p:nvPicPr>
            <p:cNvPr id="4" name="Imagen 3">
              <a:extLst>
                <a:ext uri="{FF2B5EF4-FFF2-40B4-BE49-F238E27FC236}">
                  <a16:creationId xmlns:a16="http://schemas.microsoft.com/office/drawing/2014/main" id="{B62BF527-FF08-45EB-9BE3-5EC81064296B}"/>
                </a:ext>
              </a:extLst>
            </p:cNvPr>
            <p:cNvPicPr>
              <a:picLocks noChangeAspect="1"/>
            </p:cNvPicPr>
            <p:nvPr/>
          </p:nvPicPr>
          <p:blipFill rotWithShape="1">
            <a:blip r:embed="rId6"/>
            <a:srcRect l="50000" t="36908" b="47394"/>
            <a:stretch/>
          </p:blipFill>
          <p:spPr>
            <a:xfrm>
              <a:off x="1716143" y="1209226"/>
              <a:ext cx="3633333" cy="690728"/>
            </a:xfrm>
            <a:prstGeom prst="rect">
              <a:avLst/>
            </a:prstGeom>
          </p:spPr>
        </p:pic>
        <p:sp>
          <p:nvSpPr>
            <p:cNvPr id="6" name="Rectángulo 5">
              <a:extLst>
                <a:ext uri="{FF2B5EF4-FFF2-40B4-BE49-F238E27FC236}">
                  <a16:creationId xmlns:a16="http://schemas.microsoft.com/office/drawing/2014/main" id="{43797F15-33D0-44BD-ACA6-2A7C2692FC3C}"/>
                </a:ext>
              </a:extLst>
            </p:cNvPr>
            <p:cNvSpPr/>
            <p:nvPr/>
          </p:nvSpPr>
          <p:spPr>
            <a:xfrm>
              <a:off x="5019847" y="1124744"/>
              <a:ext cx="498501"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bg1"/>
                  </a:solidFill>
                </a:ln>
                <a:solidFill>
                  <a:schemeClr val="bg1"/>
                </a:solidFill>
              </a:endParaRPr>
            </a:p>
          </p:txBody>
        </p:sp>
      </p:grpSp>
      <p:pic>
        <p:nvPicPr>
          <p:cNvPr id="28" name="Imagen 27">
            <a:extLst>
              <a:ext uri="{FF2B5EF4-FFF2-40B4-BE49-F238E27FC236}">
                <a16:creationId xmlns:a16="http://schemas.microsoft.com/office/drawing/2014/main" id="{4E2B8D4E-C38A-4DF9-B65E-714AF362AA4E}"/>
              </a:ext>
            </a:extLst>
          </p:cNvPr>
          <p:cNvPicPr>
            <a:picLocks noChangeAspect="1"/>
          </p:cNvPicPr>
          <p:nvPr/>
        </p:nvPicPr>
        <p:blipFill>
          <a:blip r:embed="rId7"/>
          <a:stretch>
            <a:fillRect/>
          </a:stretch>
        </p:blipFill>
        <p:spPr>
          <a:xfrm>
            <a:off x="7678588" y="3212976"/>
            <a:ext cx="2547417" cy="1118378"/>
          </a:xfrm>
          <a:prstGeom prst="rect">
            <a:avLst/>
          </a:prstGeom>
        </p:spPr>
      </p:pic>
      <p:sp>
        <p:nvSpPr>
          <p:cNvPr id="29" name="CuadroTexto 28">
            <a:extLst>
              <a:ext uri="{FF2B5EF4-FFF2-40B4-BE49-F238E27FC236}">
                <a16:creationId xmlns:a16="http://schemas.microsoft.com/office/drawing/2014/main" id="{10BE483C-8E56-462C-A3A6-F6734A539F52}"/>
              </a:ext>
            </a:extLst>
          </p:cNvPr>
          <p:cNvSpPr txBox="1"/>
          <p:nvPr/>
        </p:nvSpPr>
        <p:spPr>
          <a:xfrm>
            <a:off x="1413892" y="234888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Pronunciables</a:t>
            </a:r>
          </a:p>
        </p:txBody>
      </p:sp>
      <p:pic>
        <p:nvPicPr>
          <p:cNvPr id="30" name="Picture 2" descr="Logo de correcto diseño editable">
            <a:extLst>
              <a:ext uri="{FF2B5EF4-FFF2-40B4-BE49-F238E27FC236}">
                <a16:creationId xmlns:a16="http://schemas.microsoft.com/office/drawing/2014/main" id="{5B806D2E-09FF-4957-BE5E-38DF071D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545" y="399459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223,428 imágenes de Incorrecto - Imágenes, fotos y vectores de stock |  Shutterstock">
            <a:extLst>
              <a:ext uri="{FF2B5EF4-FFF2-40B4-BE49-F238E27FC236}">
                <a16:creationId xmlns:a16="http://schemas.microsoft.com/office/drawing/2014/main" id="{401A4B16-059E-4D31-BAAB-336207117B0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163553" y="3785800"/>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559591A8-F7B8-421B-BCAB-968866EF7447}"/>
              </a:ext>
            </a:extLst>
          </p:cNvPr>
          <p:cNvSpPr/>
          <p:nvPr/>
        </p:nvSpPr>
        <p:spPr>
          <a:xfrm>
            <a:off x="5740826" y="3638834"/>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3184A123-FA75-40BB-B908-E05DDBC757CF}"/>
              </a:ext>
            </a:extLst>
          </p:cNvPr>
          <p:cNvSpPr txBox="1"/>
          <p:nvPr/>
        </p:nvSpPr>
        <p:spPr>
          <a:xfrm>
            <a:off x="1422938" y="492937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Fáciles de Buscar</a:t>
            </a:r>
          </a:p>
        </p:txBody>
      </p:sp>
      <p:pic>
        <p:nvPicPr>
          <p:cNvPr id="9" name="Imagen 8">
            <a:extLst>
              <a:ext uri="{FF2B5EF4-FFF2-40B4-BE49-F238E27FC236}">
                <a16:creationId xmlns:a16="http://schemas.microsoft.com/office/drawing/2014/main" id="{1C09B3F1-E09B-4DDA-80AE-95981109B90B}"/>
              </a:ext>
            </a:extLst>
          </p:cNvPr>
          <p:cNvPicPr>
            <a:picLocks noChangeAspect="1"/>
          </p:cNvPicPr>
          <p:nvPr/>
        </p:nvPicPr>
        <p:blipFill>
          <a:blip r:embed="rId8"/>
          <a:stretch>
            <a:fillRect/>
          </a:stretch>
        </p:blipFill>
        <p:spPr>
          <a:xfrm>
            <a:off x="2228108" y="5388495"/>
            <a:ext cx="1047619" cy="876190"/>
          </a:xfrm>
          <a:prstGeom prst="rect">
            <a:avLst/>
          </a:prstGeom>
        </p:spPr>
      </p:pic>
      <p:pic>
        <p:nvPicPr>
          <p:cNvPr id="10" name="Imagen 9">
            <a:extLst>
              <a:ext uri="{FF2B5EF4-FFF2-40B4-BE49-F238E27FC236}">
                <a16:creationId xmlns:a16="http://schemas.microsoft.com/office/drawing/2014/main" id="{EF57C553-FF23-4891-908D-799A039124B0}"/>
              </a:ext>
            </a:extLst>
          </p:cNvPr>
          <p:cNvPicPr>
            <a:picLocks noChangeAspect="1"/>
          </p:cNvPicPr>
          <p:nvPr/>
        </p:nvPicPr>
        <p:blipFill>
          <a:blip r:embed="rId9"/>
          <a:stretch>
            <a:fillRect/>
          </a:stretch>
        </p:blipFill>
        <p:spPr>
          <a:xfrm>
            <a:off x="7769936" y="5321076"/>
            <a:ext cx="2400000" cy="923810"/>
          </a:xfrm>
          <a:prstGeom prst="rect">
            <a:avLst/>
          </a:prstGeom>
        </p:spPr>
      </p:pic>
      <p:sp>
        <p:nvSpPr>
          <p:cNvPr id="35" name="Flecha: a la derecha 34">
            <a:extLst>
              <a:ext uri="{FF2B5EF4-FFF2-40B4-BE49-F238E27FC236}">
                <a16:creationId xmlns:a16="http://schemas.microsoft.com/office/drawing/2014/main" id="{0EC6A196-CB0F-4B24-994B-C481D49FD9D6}"/>
              </a:ext>
            </a:extLst>
          </p:cNvPr>
          <p:cNvSpPr/>
          <p:nvPr/>
        </p:nvSpPr>
        <p:spPr>
          <a:xfrm>
            <a:off x="5657196" y="575855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Picture 6" descr="223,428 imágenes de Incorrecto - Imágenes, fotos y vectores de stock |  Shutterstock">
            <a:extLst>
              <a:ext uri="{FF2B5EF4-FFF2-40B4-BE49-F238E27FC236}">
                <a16:creationId xmlns:a16="http://schemas.microsoft.com/office/drawing/2014/main" id="{8C367421-A531-4D2E-934F-388BA5ADDBE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619031" y="5782981"/>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 de correcto diseño editable">
            <a:extLst>
              <a:ext uri="{FF2B5EF4-FFF2-40B4-BE49-F238E27FC236}">
                <a16:creationId xmlns:a16="http://schemas.microsoft.com/office/drawing/2014/main" id="{2CFBE4F3-EDAA-4A83-9E91-71208AFD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904" y="5831321"/>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4449</TotalTime>
  <Words>3720</Words>
  <Application>Microsoft Office PowerPoint</Application>
  <PresentationFormat>Personalizado</PresentationFormat>
  <Paragraphs>600</Paragraphs>
  <Slides>68</Slides>
  <Notes>68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68</vt:i4>
      </vt:variant>
    </vt:vector>
  </HeadingPairs>
  <TitlesOfParts>
    <vt:vector size="74" baseType="lpstr">
      <vt:lpstr>-apple-system</vt:lpstr>
      <vt:lpstr>Arial</vt:lpstr>
      <vt:lpstr>Calibri</vt:lpstr>
      <vt:lpstr>Courier New</vt:lpstr>
      <vt:lpstr>Euphemia</vt:lpstr>
      <vt:lpstr>Matemáticas 16 X 9</vt:lpstr>
      <vt:lpstr>BUENAS PRACTICAS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136</cp:revision>
  <dcterms:created xsi:type="dcterms:W3CDTF">2022-12-21T15:46:16Z</dcterms:created>
  <dcterms:modified xsi:type="dcterms:W3CDTF">2023-02-08T19:25:57Z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